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6" r:id="rId2"/>
  </p:sldMasterIdLst>
  <p:notesMasterIdLst>
    <p:notesMasterId r:id="rId81"/>
  </p:notesMasterIdLst>
  <p:sldIdLst>
    <p:sldId id="256" r:id="rId3"/>
    <p:sldId id="266" r:id="rId4"/>
    <p:sldId id="267" r:id="rId5"/>
    <p:sldId id="268" r:id="rId6"/>
    <p:sldId id="257" r:id="rId7"/>
    <p:sldId id="258" r:id="rId8"/>
    <p:sldId id="259" r:id="rId9"/>
    <p:sldId id="260" r:id="rId10"/>
    <p:sldId id="261" r:id="rId11"/>
    <p:sldId id="262" r:id="rId12"/>
    <p:sldId id="263" r:id="rId13"/>
    <p:sldId id="264" r:id="rId14"/>
    <p:sldId id="265" r:id="rId15"/>
    <p:sldId id="269" r:id="rId16"/>
    <p:sldId id="270" r:id="rId17"/>
    <p:sldId id="271" r:id="rId18"/>
    <p:sldId id="272" r:id="rId19"/>
    <p:sldId id="282" r:id="rId20"/>
    <p:sldId id="283" r:id="rId21"/>
    <p:sldId id="273" r:id="rId22"/>
    <p:sldId id="274" r:id="rId23"/>
    <p:sldId id="284" r:id="rId24"/>
    <p:sldId id="275" r:id="rId25"/>
    <p:sldId id="278" r:id="rId26"/>
    <p:sldId id="279" r:id="rId27"/>
    <p:sldId id="280" r:id="rId28"/>
    <p:sldId id="281" r:id="rId29"/>
    <p:sldId id="277" r:id="rId30"/>
    <p:sldId id="285" r:id="rId31"/>
    <p:sldId id="286" r:id="rId32"/>
    <p:sldId id="288" r:id="rId33"/>
    <p:sldId id="287" r:id="rId34"/>
    <p:sldId id="309" r:id="rId35"/>
    <p:sldId id="289" r:id="rId36"/>
    <p:sldId id="299" r:id="rId37"/>
    <p:sldId id="290" r:id="rId38"/>
    <p:sldId id="291" r:id="rId39"/>
    <p:sldId id="292" r:id="rId40"/>
    <p:sldId id="295" r:id="rId41"/>
    <p:sldId id="293" r:id="rId42"/>
    <p:sldId id="296" r:id="rId43"/>
    <p:sldId id="297" r:id="rId44"/>
    <p:sldId id="298" r:id="rId45"/>
    <p:sldId id="294" r:id="rId46"/>
    <p:sldId id="300" r:id="rId47"/>
    <p:sldId id="301" r:id="rId48"/>
    <p:sldId id="302" r:id="rId49"/>
    <p:sldId id="303" r:id="rId50"/>
    <p:sldId id="304" r:id="rId51"/>
    <p:sldId id="305" r:id="rId52"/>
    <p:sldId id="306" r:id="rId53"/>
    <p:sldId id="307" r:id="rId54"/>
    <p:sldId id="308" r:id="rId55"/>
    <p:sldId id="310" r:id="rId56"/>
    <p:sldId id="311" r:id="rId57"/>
    <p:sldId id="312" r:id="rId58"/>
    <p:sldId id="315" r:id="rId59"/>
    <p:sldId id="317" r:id="rId60"/>
    <p:sldId id="318" r:id="rId61"/>
    <p:sldId id="319" r:id="rId62"/>
    <p:sldId id="313"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2"/>
    <p:restoredTop sz="94648"/>
  </p:normalViewPr>
  <p:slideViewPr>
    <p:cSldViewPr snapToGrid="0" snapToObjects="1">
      <p:cViewPr varScale="1">
        <p:scale>
          <a:sx n="110" d="100"/>
          <a:sy n="110" d="100"/>
        </p:scale>
        <p:origin x="92" y="14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5" d="100"/>
          <a:sy n="85" d="100"/>
        </p:scale>
        <p:origin x="3640"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54971-3618-AD44-8B86-3864876D7BE2}"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3E4051-BB38-804F-8F8D-DABBE1B87B72}" type="slidenum">
              <a:rPr lang="en-US" smtClean="0"/>
              <a:t>‹#›</a:t>
            </a:fld>
            <a:endParaRPr lang="en-US"/>
          </a:p>
        </p:txBody>
      </p:sp>
    </p:spTree>
    <p:extLst>
      <p:ext uri="{BB962C8B-B14F-4D97-AF65-F5344CB8AC3E}">
        <p14:creationId xmlns:p14="http://schemas.microsoft.com/office/powerpoint/2010/main" val="2978755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E4051-BB38-804F-8F8D-DABBE1B87B72}" type="slidenum">
              <a:rPr lang="en-US" smtClean="0"/>
              <a:t>17</a:t>
            </a:fld>
            <a:endParaRPr lang="en-US"/>
          </a:p>
        </p:txBody>
      </p:sp>
    </p:spTree>
    <p:extLst>
      <p:ext uri="{BB962C8B-B14F-4D97-AF65-F5344CB8AC3E}">
        <p14:creationId xmlns:p14="http://schemas.microsoft.com/office/powerpoint/2010/main" val="278176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E4051-BB38-804F-8F8D-DABBE1B87B72}" type="slidenum">
              <a:rPr lang="en-US" smtClean="0"/>
              <a:t>25</a:t>
            </a:fld>
            <a:endParaRPr lang="en-US"/>
          </a:p>
        </p:txBody>
      </p:sp>
    </p:spTree>
    <p:extLst>
      <p:ext uri="{BB962C8B-B14F-4D97-AF65-F5344CB8AC3E}">
        <p14:creationId xmlns:p14="http://schemas.microsoft.com/office/powerpoint/2010/main" val="754792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E4051-BB38-804F-8F8D-DABBE1B87B72}" type="slidenum">
              <a:rPr lang="en-US" smtClean="0"/>
              <a:t>77</a:t>
            </a:fld>
            <a:endParaRPr lang="en-US"/>
          </a:p>
        </p:txBody>
      </p:sp>
    </p:spTree>
    <p:extLst>
      <p:ext uri="{BB962C8B-B14F-4D97-AF65-F5344CB8AC3E}">
        <p14:creationId xmlns:p14="http://schemas.microsoft.com/office/powerpoint/2010/main" val="1165501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E4051-BB38-804F-8F8D-DABBE1B87B72}" type="slidenum">
              <a:rPr lang="en-US" smtClean="0"/>
              <a:t>78</a:t>
            </a:fld>
            <a:endParaRPr lang="en-US"/>
          </a:p>
        </p:txBody>
      </p:sp>
    </p:spTree>
    <p:extLst>
      <p:ext uri="{BB962C8B-B14F-4D97-AF65-F5344CB8AC3E}">
        <p14:creationId xmlns:p14="http://schemas.microsoft.com/office/powerpoint/2010/main" val="1251030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8CFC-8DC8-B842-979D-886489C42F0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594B0A7-9B3F-7547-BCF4-E9314209A4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910C765-148C-C44D-8582-16E3B218D762}"/>
              </a:ext>
            </a:extLst>
          </p:cNvPr>
          <p:cNvSpPr>
            <a:spLocks noGrp="1"/>
          </p:cNvSpPr>
          <p:nvPr>
            <p:ph type="dt" sz="half" idx="10"/>
          </p:nvPr>
        </p:nvSpPr>
        <p:spPr/>
        <p:txBody>
          <a:bodyPr/>
          <a:lstStyle/>
          <a:p>
            <a:fld id="{F2EE3B7B-C7B5-42CF-90CF-67B3D21B2314}" type="datetime1">
              <a:rPr lang="en-US" smtClean="0"/>
              <a:t>9/26/2024</a:t>
            </a:fld>
            <a:endParaRPr lang="en-US"/>
          </a:p>
        </p:txBody>
      </p:sp>
      <p:sp>
        <p:nvSpPr>
          <p:cNvPr id="5" name="Footer Placeholder 4">
            <a:extLst>
              <a:ext uri="{FF2B5EF4-FFF2-40B4-BE49-F238E27FC236}">
                <a16:creationId xmlns:a16="http://schemas.microsoft.com/office/drawing/2014/main" id="{3A8F5547-6689-D046-927A-804B45C5A9CD}"/>
              </a:ext>
            </a:extLst>
          </p:cNvPr>
          <p:cNvSpPr>
            <a:spLocks noGrp="1"/>
          </p:cNvSpPr>
          <p:nvPr>
            <p:ph type="ftr" sz="quarter" idx="11"/>
          </p:nvPr>
        </p:nvSpPr>
        <p:spPr/>
        <p:txBody>
          <a:bodyPr/>
          <a:lstStyle/>
          <a:p>
            <a:r>
              <a:rPr lang="en-US" dirty="0"/>
              <a:t>Data Analytics for IoT</a:t>
            </a:r>
          </a:p>
        </p:txBody>
      </p:sp>
      <p:sp>
        <p:nvSpPr>
          <p:cNvPr id="6" name="Slide Number Placeholder 5">
            <a:extLst>
              <a:ext uri="{FF2B5EF4-FFF2-40B4-BE49-F238E27FC236}">
                <a16:creationId xmlns:a16="http://schemas.microsoft.com/office/drawing/2014/main" id="{26726B1F-4629-F543-A613-6375C76736D6}"/>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95681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A3B1-16C0-5A4F-8215-E0A48BDC963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872A2D8-7733-7B4F-A2A4-54C1EE8AA30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D231BE-A56C-FA41-BE15-69C03515A66E}"/>
              </a:ext>
            </a:extLst>
          </p:cNvPr>
          <p:cNvSpPr>
            <a:spLocks noGrp="1"/>
          </p:cNvSpPr>
          <p:nvPr>
            <p:ph type="dt" sz="half" idx="10"/>
          </p:nvPr>
        </p:nvSpPr>
        <p:spPr/>
        <p:txBody>
          <a:bodyPr/>
          <a:lstStyle/>
          <a:p>
            <a:fld id="{6BAD9902-F134-45BD-ABD2-80C28059B090}" type="datetime1">
              <a:rPr lang="en-US" smtClean="0"/>
              <a:t>9/26/2024</a:t>
            </a:fld>
            <a:endParaRPr lang="en-US"/>
          </a:p>
        </p:txBody>
      </p:sp>
      <p:sp>
        <p:nvSpPr>
          <p:cNvPr id="5" name="Footer Placeholder 4">
            <a:extLst>
              <a:ext uri="{FF2B5EF4-FFF2-40B4-BE49-F238E27FC236}">
                <a16:creationId xmlns:a16="http://schemas.microsoft.com/office/drawing/2014/main" id="{A109D31E-C198-C847-9919-5C2FFB498C2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4106955-EE44-C642-A5C0-CB8F09B96904}"/>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00125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FF81DA-2B63-8E4F-BA17-3CC38944C0F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78586D1-6A2F-2C4C-9E49-EFDF20E8B4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05762A-7A23-6945-A073-54E56F9BCAE9}"/>
              </a:ext>
            </a:extLst>
          </p:cNvPr>
          <p:cNvSpPr>
            <a:spLocks noGrp="1"/>
          </p:cNvSpPr>
          <p:nvPr>
            <p:ph type="dt" sz="half" idx="10"/>
          </p:nvPr>
        </p:nvSpPr>
        <p:spPr/>
        <p:txBody>
          <a:bodyPr/>
          <a:lstStyle/>
          <a:p>
            <a:fld id="{C2B04DB0-379A-41B7-9B29-7F42F0D571D5}" type="datetime1">
              <a:rPr lang="en-US" smtClean="0"/>
              <a:t>9/26/2024</a:t>
            </a:fld>
            <a:endParaRPr lang="en-US"/>
          </a:p>
        </p:txBody>
      </p:sp>
      <p:sp>
        <p:nvSpPr>
          <p:cNvPr id="5" name="Footer Placeholder 4">
            <a:extLst>
              <a:ext uri="{FF2B5EF4-FFF2-40B4-BE49-F238E27FC236}">
                <a16:creationId xmlns:a16="http://schemas.microsoft.com/office/drawing/2014/main" id="{8F8AB38A-55C0-5E4F-B59F-7C5CB027BE5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D468EC8-2BC3-604E-9ABA-F3EB4AD7FDC7}"/>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494261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2BD4A-F0AD-FF4E-9C61-3A8ABE37F2D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4C47E59-7BBB-1347-92EF-B2E7B48520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629F2C3-1871-7A48-A3A1-1865D65B894D}"/>
              </a:ext>
            </a:extLst>
          </p:cNvPr>
          <p:cNvSpPr>
            <a:spLocks noGrp="1"/>
          </p:cNvSpPr>
          <p:nvPr>
            <p:ph type="dt" sz="half" idx="10"/>
          </p:nvPr>
        </p:nvSpPr>
        <p:spPr/>
        <p:txBody>
          <a:bodyPr/>
          <a:lstStyle/>
          <a:p>
            <a:fld id="{B5582A54-EB8C-0841-A1C3-A3DAC1EC8915}" type="datetimeFigureOut">
              <a:rPr lang="en-US" smtClean="0"/>
              <a:t>9/26/2024</a:t>
            </a:fld>
            <a:endParaRPr lang="en-US"/>
          </a:p>
        </p:txBody>
      </p:sp>
      <p:sp>
        <p:nvSpPr>
          <p:cNvPr id="5" name="Footer Placeholder 4">
            <a:extLst>
              <a:ext uri="{FF2B5EF4-FFF2-40B4-BE49-F238E27FC236}">
                <a16:creationId xmlns:a16="http://schemas.microsoft.com/office/drawing/2014/main" id="{D1A68865-1441-894E-8D84-9879D0AEF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26907-D2A6-8643-9BDD-28D15B437953}"/>
              </a:ext>
            </a:extLst>
          </p:cNvPr>
          <p:cNvSpPr>
            <a:spLocks noGrp="1"/>
          </p:cNvSpPr>
          <p:nvPr>
            <p:ph type="sldNum" sz="quarter" idx="12"/>
          </p:nvPr>
        </p:nvSpPr>
        <p:spPr/>
        <p:txBody>
          <a:bodyPr/>
          <a:lstStyle/>
          <a:p>
            <a:fld id="{58D932A9-EE5E-584B-A5A7-D6EB1A25F2CA}" type="slidenum">
              <a:rPr lang="en-US" smtClean="0"/>
              <a:t>‹#›</a:t>
            </a:fld>
            <a:endParaRPr lang="en-US"/>
          </a:p>
        </p:txBody>
      </p:sp>
    </p:spTree>
    <p:extLst>
      <p:ext uri="{BB962C8B-B14F-4D97-AF65-F5344CB8AC3E}">
        <p14:creationId xmlns:p14="http://schemas.microsoft.com/office/powerpoint/2010/main" val="3846009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B181-54D6-4A4E-8B02-8AFEA68285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00F4B18-0A36-E647-A18E-A5D1833C413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E4D1EA-7AD0-6949-B7EB-BD17D8A79028}"/>
              </a:ext>
            </a:extLst>
          </p:cNvPr>
          <p:cNvSpPr>
            <a:spLocks noGrp="1"/>
          </p:cNvSpPr>
          <p:nvPr>
            <p:ph type="dt" sz="half" idx="10"/>
          </p:nvPr>
        </p:nvSpPr>
        <p:spPr/>
        <p:txBody>
          <a:bodyPr/>
          <a:lstStyle/>
          <a:p>
            <a:fld id="{B5582A54-EB8C-0841-A1C3-A3DAC1EC8915}" type="datetimeFigureOut">
              <a:rPr lang="en-US" smtClean="0"/>
              <a:t>9/26/2024</a:t>
            </a:fld>
            <a:endParaRPr lang="en-US"/>
          </a:p>
        </p:txBody>
      </p:sp>
      <p:sp>
        <p:nvSpPr>
          <p:cNvPr id="5" name="Footer Placeholder 4">
            <a:extLst>
              <a:ext uri="{FF2B5EF4-FFF2-40B4-BE49-F238E27FC236}">
                <a16:creationId xmlns:a16="http://schemas.microsoft.com/office/drawing/2014/main" id="{841550AB-4503-BC47-83F1-626F4C36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BABDE-A06F-6D4B-AC74-EF3146D76384}"/>
              </a:ext>
            </a:extLst>
          </p:cNvPr>
          <p:cNvSpPr>
            <a:spLocks noGrp="1"/>
          </p:cNvSpPr>
          <p:nvPr>
            <p:ph type="sldNum" sz="quarter" idx="12"/>
          </p:nvPr>
        </p:nvSpPr>
        <p:spPr/>
        <p:txBody>
          <a:bodyPr/>
          <a:lstStyle/>
          <a:p>
            <a:fld id="{58D932A9-EE5E-584B-A5A7-D6EB1A25F2CA}" type="slidenum">
              <a:rPr lang="en-US" smtClean="0"/>
              <a:t>‹#›</a:t>
            </a:fld>
            <a:endParaRPr lang="en-US"/>
          </a:p>
        </p:txBody>
      </p:sp>
    </p:spTree>
    <p:extLst>
      <p:ext uri="{BB962C8B-B14F-4D97-AF65-F5344CB8AC3E}">
        <p14:creationId xmlns:p14="http://schemas.microsoft.com/office/powerpoint/2010/main" val="1463854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B0B96-37CA-A24E-AD4C-DE138499059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F2B806A-25E5-8640-B0F1-C1128A077C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C7C5E65-BF6E-C04C-9029-46C682464C96}"/>
              </a:ext>
            </a:extLst>
          </p:cNvPr>
          <p:cNvSpPr>
            <a:spLocks noGrp="1"/>
          </p:cNvSpPr>
          <p:nvPr>
            <p:ph type="dt" sz="half" idx="10"/>
          </p:nvPr>
        </p:nvSpPr>
        <p:spPr/>
        <p:txBody>
          <a:bodyPr/>
          <a:lstStyle/>
          <a:p>
            <a:fld id="{B5582A54-EB8C-0841-A1C3-A3DAC1EC8915}" type="datetimeFigureOut">
              <a:rPr lang="en-US" smtClean="0"/>
              <a:t>9/26/2024</a:t>
            </a:fld>
            <a:endParaRPr lang="en-US"/>
          </a:p>
        </p:txBody>
      </p:sp>
      <p:sp>
        <p:nvSpPr>
          <p:cNvPr id="5" name="Footer Placeholder 4">
            <a:extLst>
              <a:ext uri="{FF2B5EF4-FFF2-40B4-BE49-F238E27FC236}">
                <a16:creationId xmlns:a16="http://schemas.microsoft.com/office/drawing/2014/main" id="{0FE4A300-3936-AF45-8F36-A8284D65F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AB7F30-3821-5541-B0FF-22392FC46C3A}"/>
              </a:ext>
            </a:extLst>
          </p:cNvPr>
          <p:cNvSpPr>
            <a:spLocks noGrp="1"/>
          </p:cNvSpPr>
          <p:nvPr>
            <p:ph type="sldNum" sz="quarter" idx="12"/>
          </p:nvPr>
        </p:nvSpPr>
        <p:spPr/>
        <p:txBody>
          <a:bodyPr/>
          <a:lstStyle/>
          <a:p>
            <a:fld id="{58D932A9-EE5E-584B-A5A7-D6EB1A25F2CA}" type="slidenum">
              <a:rPr lang="en-US" smtClean="0"/>
              <a:t>‹#›</a:t>
            </a:fld>
            <a:endParaRPr lang="en-US"/>
          </a:p>
        </p:txBody>
      </p:sp>
    </p:spTree>
    <p:extLst>
      <p:ext uri="{BB962C8B-B14F-4D97-AF65-F5344CB8AC3E}">
        <p14:creationId xmlns:p14="http://schemas.microsoft.com/office/powerpoint/2010/main" val="1343394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91E07-B14A-E349-A84E-002B41CA67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299736C-41FA-9642-815D-612ED10DB30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610FCF6-523E-4A47-848B-D8ECEE69448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7827F9D-DDC2-8B47-AEA9-787E892AE5A0}"/>
              </a:ext>
            </a:extLst>
          </p:cNvPr>
          <p:cNvSpPr>
            <a:spLocks noGrp="1"/>
          </p:cNvSpPr>
          <p:nvPr>
            <p:ph type="dt" sz="half" idx="10"/>
          </p:nvPr>
        </p:nvSpPr>
        <p:spPr/>
        <p:txBody>
          <a:bodyPr/>
          <a:lstStyle/>
          <a:p>
            <a:fld id="{B5582A54-EB8C-0841-A1C3-A3DAC1EC8915}" type="datetimeFigureOut">
              <a:rPr lang="en-US" smtClean="0"/>
              <a:t>9/26/2024</a:t>
            </a:fld>
            <a:endParaRPr lang="en-US"/>
          </a:p>
        </p:txBody>
      </p:sp>
      <p:sp>
        <p:nvSpPr>
          <p:cNvPr id="6" name="Footer Placeholder 5">
            <a:extLst>
              <a:ext uri="{FF2B5EF4-FFF2-40B4-BE49-F238E27FC236}">
                <a16:creationId xmlns:a16="http://schemas.microsoft.com/office/drawing/2014/main" id="{126D2373-C754-9D43-B8E7-8F5F74AB4B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D50498-6E3F-8548-9D31-D8399CD04EB4}"/>
              </a:ext>
            </a:extLst>
          </p:cNvPr>
          <p:cNvSpPr>
            <a:spLocks noGrp="1"/>
          </p:cNvSpPr>
          <p:nvPr>
            <p:ph type="sldNum" sz="quarter" idx="12"/>
          </p:nvPr>
        </p:nvSpPr>
        <p:spPr/>
        <p:txBody>
          <a:bodyPr/>
          <a:lstStyle/>
          <a:p>
            <a:fld id="{58D932A9-EE5E-584B-A5A7-D6EB1A25F2CA}" type="slidenum">
              <a:rPr lang="en-US" smtClean="0"/>
              <a:t>‹#›</a:t>
            </a:fld>
            <a:endParaRPr lang="en-US"/>
          </a:p>
        </p:txBody>
      </p:sp>
    </p:spTree>
    <p:extLst>
      <p:ext uri="{BB962C8B-B14F-4D97-AF65-F5344CB8AC3E}">
        <p14:creationId xmlns:p14="http://schemas.microsoft.com/office/powerpoint/2010/main" val="71820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FAA3-472E-E24A-AE88-04427642570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22012BC-D175-7B44-BEE8-E9BA510BF9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A22E50F-3B0A-0A4F-B4EB-B0858130FC8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6BFB587-7FD6-084E-B8C3-747B8F748D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D6C66A-C158-9044-B492-E4BAF0D224A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46D2EDA-1173-4948-9F59-8C9215B2B546}"/>
              </a:ext>
            </a:extLst>
          </p:cNvPr>
          <p:cNvSpPr>
            <a:spLocks noGrp="1"/>
          </p:cNvSpPr>
          <p:nvPr>
            <p:ph type="dt" sz="half" idx="10"/>
          </p:nvPr>
        </p:nvSpPr>
        <p:spPr/>
        <p:txBody>
          <a:bodyPr/>
          <a:lstStyle/>
          <a:p>
            <a:fld id="{B5582A54-EB8C-0841-A1C3-A3DAC1EC8915}" type="datetimeFigureOut">
              <a:rPr lang="en-US" smtClean="0"/>
              <a:t>9/26/2024</a:t>
            </a:fld>
            <a:endParaRPr lang="en-US"/>
          </a:p>
        </p:txBody>
      </p:sp>
      <p:sp>
        <p:nvSpPr>
          <p:cNvPr id="8" name="Footer Placeholder 7">
            <a:extLst>
              <a:ext uri="{FF2B5EF4-FFF2-40B4-BE49-F238E27FC236}">
                <a16:creationId xmlns:a16="http://schemas.microsoft.com/office/drawing/2014/main" id="{997D83EE-657E-5B45-83DC-5775F013CB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6A8071-1C2E-404D-B0CB-A8FADF0ADE05}"/>
              </a:ext>
            </a:extLst>
          </p:cNvPr>
          <p:cNvSpPr>
            <a:spLocks noGrp="1"/>
          </p:cNvSpPr>
          <p:nvPr>
            <p:ph type="sldNum" sz="quarter" idx="12"/>
          </p:nvPr>
        </p:nvSpPr>
        <p:spPr/>
        <p:txBody>
          <a:bodyPr/>
          <a:lstStyle/>
          <a:p>
            <a:fld id="{58D932A9-EE5E-584B-A5A7-D6EB1A25F2CA}" type="slidenum">
              <a:rPr lang="en-US" smtClean="0"/>
              <a:t>‹#›</a:t>
            </a:fld>
            <a:endParaRPr lang="en-US"/>
          </a:p>
        </p:txBody>
      </p:sp>
    </p:spTree>
    <p:extLst>
      <p:ext uri="{BB962C8B-B14F-4D97-AF65-F5344CB8AC3E}">
        <p14:creationId xmlns:p14="http://schemas.microsoft.com/office/powerpoint/2010/main" val="3692183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53CB-AD19-4245-8116-8C854B889B6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E55C9F6-9044-654D-BFD0-F38CE0C6E7B8}"/>
              </a:ext>
            </a:extLst>
          </p:cNvPr>
          <p:cNvSpPr>
            <a:spLocks noGrp="1"/>
          </p:cNvSpPr>
          <p:nvPr>
            <p:ph type="dt" sz="half" idx="10"/>
          </p:nvPr>
        </p:nvSpPr>
        <p:spPr/>
        <p:txBody>
          <a:bodyPr/>
          <a:lstStyle/>
          <a:p>
            <a:fld id="{B5582A54-EB8C-0841-A1C3-A3DAC1EC8915}" type="datetimeFigureOut">
              <a:rPr lang="en-US" smtClean="0"/>
              <a:t>9/26/2024</a:t>
            </a:fld>
            <a:endParaRPr lang="en-US"/>
          </a:p>
        </p:txBody>
      </p:sp>
      <p:sp>
        <p:nvSpPr>
          <p:cNvPr id="4" name="Footer Placeholder 3">
            <a:extLst>
              <a:ext uri="{FF2B5EF4-FFF2-40B4-BE49-F238E27FC236}">
                <a16:creationId xmlns:a16="http://schemas.microsoft.com/office/drawing/2014/main" id="{9B6782D7-F7B7-0E4B-BB36-01AD62BE0A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78EA6-E4F1-8148-B9A0-F1F21F75642B}"/>
              </a:ext>
            </a:extLst>
          </p:cNvPr>
          <p:cNvSpPr>
            <a:spLocks noGrp="1"/>
          </p:cNvSpPr>
          <p:nvPr>
            <p:ph type="sldNum" sz="quarter" idx="12"/>
          </p:nvPr>
        </p:nvSpPr>
        <p:spPr/>
        <p:txBody>
          <a:bodyPr/>
          <a:lstStyle/>
          <a:p>
            <a:fld id="{58D932A9-EE5E-584B-A5A7-D6EB1A25F2CA}" type="slidenum">
              <a:rPr lang="en-US" smtClean="0"/>
              <a:t>‹#›</a:t>
            </a:fld>
            <a:endParaRPr lang="en-US"/>
          </a:p>
        </p:txBody>
      </p:sp>
    </p:spTree>
    <p:extLst>
      <p:ext uri="{BB962C8B-B14F-4D97-AF65-F5344CB8AC3E}">
        <p14:creationId xmlns:p14="http://schemas.microsoft.com/office/powerpoint/2010/main" val="38412624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A3B14C-1E0D-C742-8478-791D4BDBEFA8}"/>
              </a:ext>
            </a:extLst>
          </p:cNvPr>
          <p:cNvSpPr>
            <a:spLocks noGrp="1"/>
          </p:cNvSpPr>
          <p:nvPr>
            <p:ph type="dt" sz="half" idx="10"/>
          </p:nvPr>
        </p:nvSpPr>
        <p:spPr/>
        <p:txBody>
          <a:bodyPr/>
          <a:lstStyle/>
          <a:p>
            <a:fld id="{B5582A54-EB8C-0841-A1C3-A3DAC1EC8915}" type="datetimeFigureOut">
              <a:rPr lang="en-US" smtClean="0"/>
              <a:t>9/26/2024</a:t>
            </a:fld>
            <a:endParaRPr lang="en-US"/>
          </a:p>
        </p:txBody>
      </p:sp>
      <p:sp>
        <p:nvSpPr>
          <p:cNvPr id="3" name="Footer Placeholder 2">
            <a:extLst>
              <a:ext uri="{FF2B5EF4-FFF2-40B4-BE49-F238E27FC236}">
                <a16:creationId xmlns:a16="http://schemas.microsoft.com/office/drawing/2014/main" id="{E7DD0148-5C79-104B-A9E3-4020530FE6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5EE07C-325D-1C45-AB01-D72750F8827D}"/>
              </a:ext>
            </a:extLst>
          </p:cNvPr>
          <p:cNvSpPr>
            <a:spLocks noGrp="1"/>
          </p:cNvSpPr>
          <p:nvPr>
            <p:ph type="sldNum" sz="quarter" idx="12"/>
          </p:nvPr>
        </p:nvSpPr>
        <p:spPr/>
        <p:txBody>
          <a:bodyPr/>
          <a:lstStyle/>
          <a:p>
            <a:fld id="{58D932A9-EE5E-584B-A5A7-D6EB1A25F2CA}" type="slidenum">
              <a:rPr lang="en-US" smtClean="0"/>
              <a:t>‹#›</a:t>
            </a:fld>
            <a:endParaRPr lang="en-US"/>
          </a:p>
        </p:txBody>
      </p:sp>
    </p:spTree>
    <p:extLst>
      <p:ext uri="{BB962C8B-B14F-4D97-AF65-F5344CB8AC3E}">
        <p14:creationId xmlns:p14="http://schemas.microsoft.com/office/powerpoint/2010/main" val="3428392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DC36-11A3-C146-9D48-40CC6965CE9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03C8CA4-6130-9841-8D75-6FAF5F9CEC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B54C386-436B-0544-B7D2-BB95E118DF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C757C5-C2C1-4D42-9E8B-73A6959F8DB1}"/>
              </a:ext>
            </a:extLst>
          </p:cNvPr>
          <p:cNvSpPr>
            <a:spLocks noGrp="1"/>
          </p:cNvSpPr>
          <p:nvPr>
            <p:ph type="dt" sz="half" idx="10"/>
          </p:nvPr>
        </p:nvSpPr>
        <p:spPr/>
        <p:txBody>
          <a:bodyPr/>
          <a:lstStyle/>
          <a:p>
            <a:fld id="{B5582A54-EB8C-0841-A1C3-A3DAC1EC8915}" type="datetimeFigureOut">
              <a:rPr lang="en-US" smtClean="0"/>
              <a:t>9/26/2024</a:t>
            </a:fld>
            <a:endParaRPr lang="en-US"/>
          </a:p>
        </p:txBody>
      </p:sp>
      <p:sp>
        <p:nvSpPr>
          <p:cNvPr id="6" name="Footer Placeholder 5">
            <a:extLst>
              <a:ext uri="{FF2B5EF4-FFF2-40B4-BE49-F238E27FC236}">
                <a16:creationId xmlns:a16="http://schemas.microsoft.com/office/drawing/2014/main" id="{A3077E37-7674-FF4B-A5BD-CAB1364D64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EA1101-DDB0-CF4C-A915-2C139BF15C7A}"/>
              </a:ext>
            </a:extLst>
          </p:cNvPr>
          <p:cNvSpPr>
            <a:spLocks noGrp="1"/>
          </p:cNvSpPr>
          <p:nvPr>
            <p:ph type="sldNum" sz="quarter" idx="12"/>
          </p:nvPr>
        </p:nvSpPr>
        <p:spPr/>
        <p:txBody>
          <a:bodyPr/>
          <a:lstStyle/>
          <a:p>
            <a:fld id="{58D932A9-EE5E-584B-A5A7-D6EB1A25F2CA}" type="slidenum">
              <a:rPr lang="en-US" smtClean="0"/>
              <a:t>‹#›</a:t>
            </a:fld>
            <a:endParaRPr lang="en-US"/>
          </a:p>
        </p:txBody>
      </p:sp>
    </p:spTree>
    <p:extLst>
      <p:ext uri="{BB962C8B-B14F-4D97-AF65-F5344CB8AC3E}">
        <p14:creationId xmlns:p14="http://schemas.microsoft.com/office/powerpoint/2010/main" val="3126860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452D-AA52-BC40-9000-65EFB593D6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4D62C0-35EC-234A-AC27-D21C37A65152}"/>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B1FE665E-C6A5-D44E-9012-3671C7C35BFC}"/>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D9DDB36B-E298-2A4E-BB40-EAC538FED09D}"/>
              </a:ext>
            </a:extLst>
          </p:cNvPr>
          <p:cNvSpPr>
            <a:spLocks noGrp="1"/>
          </p:cNvSpPr>
          <p:nvPr>
            <p:ph type="ftr" sz="quarter" idx="11"/>
          </p:nvPr>
        </p:nvSpPr>
        <p:spPr/>
        <p:txBody>
          <a:bodyPr/>
          <a:lstStyle/>
          <a:p>
            <a:r>
              <a:rPr lang="en-US" dirty="0"/>
              <a:t>Data Analytics for IoT</a:t>
            </a:r>
          </a:p>
        </p:txBody>
      </p:sp>
      <p:sp>
        <p:nvSpPr>
          <p:cNvPr id="6" name="Slide Number Placeholder 5">
            <a:extLst>
              <a:ext uri="{FF2B5EF4-FFF2-40B4-BE49-F238E27FC236}">
                <a16:creationId xmlns:a16="http://schemas.microsoft.com/office/drawing/2014/main" id="{E6E5BBF1-DD17-0645-A43E-F97441895A24}"/>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7264247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E909-92FC-664C-BF8B-8A15A55A659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5929853-1E06-6B45-B40E-50028B2C33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6B3BD9-3A08-4343-80B2-C1B62121F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80C693-30AF-FC42-ADC6-577ECBB70D6A}"/>
              </a:ext>
            </a:extLst>
          </p:cNvPr>
          <p:cNvSpPr>
            <a:spLocks noGrp="1"/>
          </p:cNvSpPr>
          <p:nvPr>
            <p:ph type="dt" sz="half" idx="10"/>
          </p:nvPr>
        </p:nvSpPr>
        <p:spPr/>
        <p:txBody>
          <a:bodyPr/>
          <a:lstStyle/>
          <a:p>
            <a:fld id="{B5582A54-EB8C-0841-A1C3-A3DAC1EC8915}" type="datetimeFigureOut">
              <a:rPr lang="en-US" smtClean="0"/>
              <a:t>9/26/2024</a:t>
            </a:fld>
            <a:endParaRPr lang="en-US"/>
          </a:p>
        </p:txBody>
      </p:sp>
      <p:sp>
        <p:nvSpPr>
          <p:cNvPr id="6" name="Footer Placeholder 5">
            <a:extLst>
              <a:ext uri="{FF2B5EF4-FFF2-40B4-BE49-F238E27FC236}">
                <a16:creationId xmlns:a16="http://schemas.microsoft.com/office/drawing/2014/main" id="{0E8C9DCB-4B94-4B48-BAF0-F561CD961E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77CEB5-CA15-0645-88A0-07926DF67D1C}"/>
              </a:ext>
            </a:extLst>
          </p:cNvPr>
          <p:cNvSpPr>
            <a:spLocks noGrp="1"/>
          </p:cNvSpPr>
          <p:nvPr>
            <p:ph type="sldNum" sz="quarter" idx="12"/>
          </p:nvPr>
        </p:nvSpPr>
        <p:spPr/>
        <p:txBody>
          <a:bodyPr/>
          <a:lstStyle/>
          <a:p>
            <a:fld id="{58D932A9-EE5E-584B-A5A7-D6EB1A25F2CA}" type="slidenum">
              <a:rPr lang="en-US" smtClean="0"/>
              <a:t>‹#›</a:t>
            </a:fld>
            <a:endParaRPr lang="en-US"/>
          </a:p>
        </p:txBody>
      </p:sp>
    </p:spTree>
    <p:extLst>
      <p:ext uri="{BB962C8B-B14F-4D97-AF65-F5344CB8AC3E}">
        <p14:creationId xmlns:p14="http://schemas.microsoft.com/office/powerpoint/2010/main" val="839581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FEE2-BA05-314D-9963-6F79617C927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F1227A-9F2E-0B44-A20B-59773D54526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C665E4-9BDF-084A-AC58-47CE71B3882D}"/>
              </a:ext>
            </a:extLst>
          </p:cNvPr>
          <p:cNvSpPr>
            <a:spLocks noGrp="1"/>
          </p:cNvSpPr>
          <p:nvPr>
            <p:ph type="dt" sz="half" idx="10"/>
          </p:nvPr>
        </p:nvSpPr>
        <p:spPr/>
        <p:txBody>
          <a:bodyPr/>
          <a:lstStyle/>
          <a:p>
            <a:fld id="{B5582A54-EB8C-0841-A1C3-A3DAC1EC8915}" type="datetimeFigureOut">
              <a:rPr lang="en-US" smtClean="0"/>
              <a:t>9/26/2024</a:t>
            </a:fld>
            <a:endParaRPr lang="en-US"/>
          </a:p>
        </p:txBody>
      </p:sp>
      <p:sp>
        <p:nvSpPr>
          <p:cNvPr id="5" name="Footer Placeholder 4">
            <a:extLst>
              <a:ext uri="{FF2B5EF4-FFF2-40B4-BE49-F238E27FC236}">
                <a16:creationId xmlns:a16="http://schemas.microsoft.com/office/drawing/2014/main" id="{4DC265B1-FC7C-D740-8118-C90E00E34A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1E030-DEFD-AB4A-8DCF-9448FCA0CB25}"/>
              </a:ext>
            </a:extLst>
          </p:cNvPr>
          <p:cNvSpPr>
            <a:spLocks noGrp="1"/>
          </p:cNvSpPr>
          <p:nvPr>
            <p:ph type="sldNum" sz="quarter" idx="12"/>
          </p:nvPr>
        </p:nvSpPr>
        <p:spPr/>
        <p:txBody>
          <a:bodyPr/>
          <a:lstStyle/>
          <a:p>
            <a:fld id="{58D932A9-EE5E-584B-A5A7-D6EB1A25F2CA}" type="slidenum">
              <a:rPr lang="en-US" smtClean="0"/>
              <a:t>‹#›</a:t>
            </a:fld>
            <a:endParaRPr lang="en-US"/>
          </a:p>
        </p:txBody>
      </p:sp>
    </p:spTree>
    <p:extLst>
      <p:ext uri="{BB962C8B-B14F-4D97-AF65-F5344CB8AC3E}">
        <p14:creationId xmlns:p14="http://schemas.microsoft.com/office/powerpoint/2010/main" val="2832606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8AD03C-ADE3-1843-9B91-7991249FDB4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4ABAC01-7413-7E4E-A0EB-DDFF546A86B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CC6D3B-691A-ED41-ADA8-6C9DF82B1D21}"/>
              </a:ext>
            </a:extLst>
          </p:cNvPr>
          <p:cNvSpPr>
            <a:spLocks noGrp="1"/>
          </p:cNvSpPr>
          <p:nvPr>
            <p:ph type="dt" sz="half" idx="10"/>
          </p:nvPr>
        </p:nvSpPr>
        <p:spPr/>
        <p:txBody>
          <a:bodyPr/>
          <a:lstStyle/>
          <a:p>
            <a:fld id="{B5582A54-EB8C-0841-A1C3-A3DAC1EC8915}" type="datetimeFigureOut">
              <a:rPr lang="en-US" smtClean="0"/>
              <a:t>9/26/2024</a:t>
            </a:fld>
            <a:endParaRPr lang="en-US"/>
          </a:p>
        </p:txBody>
      </p:sp>
      <p:sp>
        <p:nvSpPr>
          <p:cNvPr id="5" name="Footer Placeholder 4">
            <a:extLst>
              <a:ext uri="{FF2B5EF4-FFF2-40B4-BE49-F238E27FC236}">
                <a16:creationId xmlns:a16="http://schemas.microsoft.com/office/drawing/2014/main" id="{D91E9AD4-E9DF-2A45-83FC-68A4A4CF8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C3211-270F-8C40-97EF-EDCD2A8F0FE3}"/>
              </a:ext>
            </a:extLst>
          </p:cNvPr>
          <p:cNvSpPr>
            <a:spLocks noGrp="1"/>
          </p:cNvSpPr>
          <p:nvPr>
            <p:ph type="sldNum" sz="quarter" idx="12"/>
          </p:nvPr>
        </p:nvSpPr>
        <p:spPr/>
        <p:txBody>
          <a:bodyPr/>
          <a:lstStyle/>
          <a:p>
            <a:fld id="{58D932A9-EE5E-584B-A5A7-D6EB1A25F2CA}" type="slidenum">
              <a:rPr lang="en-US" smtClean="0"/>
              <a:t>‹#›</a:t>
            </a:fld>
            <a:endParaRPr lang="en-US"/>
          </a:p>
        </p:txBody>
      </p:sp>
    </p:spTree>
    <p:extLst>
      <p:ext uri="{BB962C8B-B14F-4D97-AF65-F5344CB8AC3E}">
        <p14:creationId xmlns:p14="http://schemas.microsoft.com/office/powerpoint/2010/main" val="216853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DE0C-6548-FA44-BF2C-7B90B4EC21C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C6FE59F-8659-8B4C-A021-F18EEE23F4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9B676B5-5FF3-984F-9D08-76F136AF8F55}"/>
              </a:ext>
            </a:extLst>
          </p:cNvPr>
          <p:cNvSpPr>
            <a:spLocks noGrp="1"/>
          </p:cNvSpPr>
          <p:nvPr>
            <p:ph type="dt" sz="half" idx="10"/>
          </p:nvPr>
        </p:nvSpPr>
        <p:spPr/>
        <p:txBody>
          <a:bodyPr/>
          <a:lstStyle/>
          <a:p>
            <a:fld id="{6477AEB6-FCE1-4CD5-923B-84E54F1460D5}" type="datetime1">
              <a:rPr lang="en-US" smtClean="0"/>
              <a:t>9/26/2024</a:t>
            </a:fld>
            <a:endParaRPr lang="en-US"/>
          </a:p>
        </p:txBody>
      </p:sp>
      <p:sp>
        <p:nvSpPr>
          <p:cNvPr id="5" name="Footer Placeholder 4">
            <a:extLst>
              <a:ext uri="{FF2B5EF4-FFF2-40B4-BE49-F238E27FC236}">
                <a16:creationId xmlns:a16="http://schemas.microsoft.com/office/drawing/2014/main" id="{96ACAC70-7EC9-6146-87DD-C72126FFD419}"/>
              </a:ext>
            </a:extLst>
          </p:cNvPr>
          <p:cNvSpPr>
            <a:spLocks noGrp="1"/>
          </p:cNvSpPr>
          <p:nvPr>
            <p:ph type="ftr" sz="quarter" idx="11"/>
          </p:nvPr>
        </p:nvSpPr>
        <p:spPr>
          <a:xfrm>
            <a:off x="4032250" y="6356349"/>
            <a:ext cx="4114800" cy="365125"/>
          </a:xfrm>
        </p:spPr>
        <p:txBody>
          <a:bodyPr/>
          <a:lstStyle/>
          <a:p>
            <a:r>
              <a:rPr lang="en-US" dirty="0"/>
              <a:t>Data Analytics for IoT</a:t>
            </a:r>
          </a:p>
        </p:txBody>
      </p:sp>
      <p:sp>
        <p:nvSpPr>
          <p:cNvPr id="6" name="Slide Number Placeholder 5">
            <a:extLst>
              <a:ext uri="{FF2B5EF4-FFF2-40B4-BE49-F238E27FC236}">
                <a16:creationId xmlns:a16="http://schemas.microsoft.com/office/drawing/2014/main" id="{1448BC68-35B3-8F40-87D3-C7F49531795C}"/>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40068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A9B7C-753A-F54A-86C1-9A87E42656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5BB28C1-653C-734C-A2FA-A56543F7BAB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90779C7-70A0-234C-90A5-1C7A925685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73257A3-0B13-9F48-892A-BD91E0B45EBE}"/>
              </a:ext>
            </a:extLst>
          </p:cNvPr>
          <p:cNvSpPr>
            <a:spLocks noGrp="1"/>
          </p:cNvSpPr>
          <p:nvPr>
            <p:ph type="dt" sz="half" idx="10"/>
          </p:nvPr>
        </p:nvSpPr>
        <p:spPr/>
        <p:txBody>
          <a:bodyPr/>
          <a:lstStyle/>
          <a:p>
            <a:fld id="{96374C2F-71A1-43C9-B2F6-A4FAC8157F1A}" type="datetime1">
              <a:rPr lang="en-US" smtClean="0"/>
              <a:t>9/26/2024</a:t>
            </a:fld>
            <a:endParaRPr lang="en-US"/>
          </a:p>
        </p:txBody>
      </p:sp>
      <p:sp>
        <p:nvSpPr>
          <p:cNvPr id="6" name="Footer Placeholder 5">
            <a:extLst>
              <a:ext uri="{FF2B5EF4-FFF2-40B4-BE49-F238E27FC236}">
                <a16:creationId xmlns:a16="http://schemas.microsoft.com/office/drawing/2014/main" id="{402AD3AE-BF2C-7D40-BA73-BBE1661CFC6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EC2E809-7791-2142-8F79-76758FE6934D}"/>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105872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D325-10AB-1146-B2DD-E9E69A9163D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D6800F7-0C1F-A44A-9A41-3E26DE118E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9A745E6-B671-C64F-B9FD-B0C2C796FF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532D89-62CB-9B4E-946F-6A7C337804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39BBBE4-4543-FE4C-84D6-28138BEC22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F60F05C-D1F5-A848-8567-16FAB591FF69}"/>
              </a:ext>
            </a:extLst>
          </p:cNvPr>
          <p:cNvSpPr>
            <a:spLocks noGrp="1"/>
          </p:cNvSpPr>
          <p:nvPr>
            <p:ph type="dt" sz="half" idx="10"/>
          </p:nvPr>
        </p:nvSpPr>
        <p:spPr/>
        <p:txBody>
          <a:bodyPr/>
          <a:lstStyle/>
          <a:p>
            <a:fld id="{AD631DCC-9916-4BB7-A2E9-25EC84C740A7}" type="datetime1">
              <a:rPr lang="en-US" smtClean="0"/>
              <a:t>9/26/2024</a:t>
            </a:fld>
            <a:endParaRPr lang="en-US"/>
          </a:p>
        </p:txBody>
      </p:sp>
      <p:sp>
        <p:nvSpPr>
          <p:cNvPr id="8" name="Footer Placeholder 7">
            <a:extLst>
              <a:ext uri="{FF2B5EF4-FFF2-40B4-BE49-F238E27FC236}">
                <a16:creationId xmlns:a16="http://schemas.microsoft.com/office/drawing/2014/main" id="{19D3BB8D-C1A8-3342-B848-875085FE74CB}"/>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04A2AC77-913B-4344-8ED0-2A7B2587F041}"/>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4161754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9BB8-6637-DE4E-AE04-24E7A33F6C1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6E81652-43F7-2B40-A892-1DC3F827E2E0}"/>
              </a:ext>
            </a:extLst>
          </p:cNvPr>
          <p:cNvSpPr>
            <a:spLocks noGrp="1"/>
          </p:cNvSpPr>
          <p:nvPr>
            <p:ph type="dt" sz="half" idx="10"/>
          </p:nvPr>
        </p:nvSpPr>
        <p:spPr/>
        <p:txBody>
          <a:bodyPr/>
          <a:lstStyle/>
          <a:p>
            <a:fld id="{AF59146A-335D-4B7F-86AE-5D483B1F631C}" type="datetime1">
              <a:rPr lang="en-US" smtClean="0"/>
              <a:t>9/26/2024</a:t>
            </a:fld>
            <a:endParaRPr lang="en-US"/>
          </a:p>
        </p:txBody>
      </p:sp>
      <p:sp>
        <p:nvSpPr>
          <p:cNvPr id="4" name="Footer Placeholder 3">
            <a:extLst>
              <a:ext uri="{FF2B5EF4-FFF2-40B4-BE49-F238E27FC236}">
                <a16:creationId xmlns:a16="http://schemas.microsoft.com/office/drawing/2014/main" id="{204B78F0-FAD1-6A4F-9FA2-01C0AF6BA941}"/>
              </a:ext>
            </a:extLst>
          </p:cNvPr>
          <p:cNvSpPr>
            <a:spLocks noGrp="1"/>
          </p:cNvSpPr>
          <p:nvPr>
            <p:ph type="ftr" sz="quarter" idx="11"/>
          </p:nvPr>
        </p:nvSpPr>
        <p:spPr/>
        <p:txBody>
          <a:bodyPr/>
          <a:lstStyle/>
          <a:p>
            <a:r>
              <a:rPr lang="en-US" dirty="0"/>
              <a:t>Data Analytics for IoT</a:t>
            </a:r>
          </a:p>
        </p:txBody>
      </p:sp>
      <p:sp>
        <p:nvSpPr>
          <p:cNvPr id="5" name="Slide Number Placeholder 4">
            <a:extLst>
              <a:ext uri="{FF2B5EF4-FFF2-40B4-BE49-F238E27FC236}">
                <a16:creationId xmlns:a16="http://schemas.microsoft.com/office/drawing/2014/main" id="{D74D245C-D07E-6F4C-ABF3-D92176CA38B8}"/>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532156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95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484F-AF7B-2042-96D5-FC68E92DCF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2502182-2868-5A41-83A8-D0FEA1AAC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13CEB8C-68DC-0C41-8449-A8BEE7E2C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437E4F-8C5E-584B-A317-685B9B4E37C6}"/>
              </a:ext>
            </a:extLst>
          </p:cNvPr>
          <p:cNvSpPr>
            <a:spLocks noGrp="1"/>
          </p:cNvSpPr>
          <p:nvPr>
            <p:ph type="dt" sz="half" idx="10"/>
          </p:nvPr>
        </p:nvSpPr>
        <p:spPr/>
        <p:txBody>
          <a:bodyPr/>
          <a:lstStyle/>
          <a:p>
            <a:fld id="{9A750ABA-DFFA-4B13-BB77-624D9164A38B}" type="datetime1">
              <a:rPr lang="en-US" smtClean="0"/>
              <a:t>9/26/2024</a:t>
            </a:fld>
            <a:endParaRPr lang="en-US"/>
          </a:p>
        </p:txBody>
      </p:sp>
      <p:sp>
        <p:nvSpPr>
          <p:cNvPr id="6" name="Footer Placeholder 5">
            <a:extLst>
              <a:ext uri="{FF2B5EF4-FFF2-40B4-BE49-F238E27FC236}">
                <a16:creationId xmlns:a16="http://schemas.microsoft.com/office/drawing/2014/main" id="{B724F160-3132-1143-AEEF-A075128FB9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C057513-8749-6C44-B9B1-5ADEACBE2800}"/>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104878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DF9D-4F68-FD4C-BBB4-7106FC7437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E6DC042-C68A-B947-AF67-8A9F5196C7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4EDD75-E9FA-944C-A601-B00A83D64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08B192-8653-6D48-ABF8-403DADE36EB4}"/>
              </a:ext>
            </a:extLst>
          </p:cNvPr>
          <p:cNvSpPr>
            <a:spLocks noGrp="1"/>
          </p:cNvSpPr>
          <p:nvPr>
            <p:ph type="dt" sz="half" idx="10"/>
          </p:nvPr>
        </p:nvSpPr>
        <p:spPr/>
        <p:txBody>
          <a:bodyPr/>
          <a:lstStyle/>
          <a:p>
            <a:fld id="{3220A08F-2B1D-4498-A043-7C299B1C2561}" type="datetime1">
              <a:rPr lang="en-US" smtClean="0"/>
              <a:t>9/26/2024</a:t>
            </a:fld>
            <a:endParaRPr lang="en-US"/>
          </a:p>
        </p:txBody>
      </p:sp>
      <p:sp>
        <p:nvSpPr>
          <p:cNvPr id="6" name="Footer Placeholder 5">
            <a:extLst>
              <a:ext uri="{FF2B5EF4-FFF2-40B4-BE49-F238E27FC236}">
                <a16:creationId xmlns:a16="http://schemas.microsoft.com/office/drawing/2014/main" id="{CEE0C0AD-D91A-B347-AB5D-9ABB1BEB7BE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D85E69C-D324-304E-8B09-68E80D2AB45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432826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E25A1C-0F84-304E-9365-4C8D686D2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876A4E4-26D8-AB4E-B956-22BCEA0DF4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B0F93A30-0458-7743-8F49-D0CA14AA74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7E9B64-DC09-41C8-9DE3-DA74AF8D2F97}" type="datetime1">
              <a:rPr lang="en-US" smtClean="0"/>
              <a:t>9/26/2024</a:t>
            </a:fld>
            <a:endParaRPr lang="en-US" dirty="0"/>
          </a:p>
        </p:txBody>
      </p:sp>
      <p:sp>
        <p:nvSpPr>
          <p:cNvPr id="5" name="Footer Placeholder 4">
            <a:extLst>
              <a:ext uri="{FF2B5EF4-FFF2-40B4-BE49-F238E27FC236}">
                <a16:creationId xmlns:a16="http://schemas.microsoft.com/office/drawing/2014/main" id="{721DFC81-4A6D-6D44-9B56-FFD147A95A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Data Analytics for IoT</a:t>
            </a:r>
          </a:p>
        </p:txBody>
      </p:sp>
      <p:sp>
        <p:nvSpPr>
          <p:cNvPr id="6" name="Slide Number Placeholder 5">
            <a:extLst>
              <a:ext uri="{FF2B5EF4-FFF2-40B4-BE49-F238E27FC236}">
                <a16:creationId xmlns:a16="http://schemas.microsoft.com/office/drawing/2014/main" id="{05417AAF-A05C-8647-A66A-4589F2A56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2112853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DE8DB8-7726-CC4A-A5EF-0DBAB76AF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A015B25-D75C-8D41-80CB-ED6A8539E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0CB8FC3-5C21-9B48-975A-79F20E0E5D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582A54-EB8C-0841-A1C3-A3DAC1EC8915}" type="datetimeFigureOut">
              <a:rPr lang="en-US" smtClean="0"/>
              <a:t>9/26/2024</a:t>
            </a:fld>
            <a:endParaRPr lang="en-US"/>
          </a:p>
        </p:txBody>
      </p:sp>
      <p:sp>
        <p:nvSpPr>
          <p:cNvPr id="5" name="Footer Placeholder 4">
            <a:extLst>
              <a:ext uri="{FF2B5EF4-FFF2-40B4-BE49-F238E27FC236}">
                <a16:creationId xmlns:a16="http://schemas.microsoft.com/office/drawing/2014/main" id="{5BC0A1B9-714C-3C4C-8A90-8753229D16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Data Analytics for IoT</a:t>
            </a:r>
          </a:p>
          <a:p>
            <a:endParaRPr lang="en-US" dirty="0"/>
          </a:p>
        </p:txBody>
      </p:sp>
      <p:sp>
        <p:nvSpPr>
          <p:cNvPr id="6" name="Slide Number Placeholder 5">
            <a:extLst>
              <a:ext uri="{FF2B5EF4-FFF2-40B4-BE49-F238E27FC236}">
                <a16:creationId xmlns:a16="http://schemas.microsoft.com/office/drawing/2014/main" id="{BE989AFD-D849-CE4A-90B9-8AC40D7DD3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D932A9-EE5E-584B-A5A7-D6EB1A25F2CA}" type="slidenum">
              <a:rPr lang="en-US" smtClean="0"/>
              <a:t>‹#›</a:t>
            </a:fld>
            <a:endParaRPr lang="en-US"/>
          </a:p>
        </p:txBody>
      </p:sp>
    </p:spTree>
    <p:extLst>
      <p:ext uri="{BB962C8B-B14F-4D97-AF65-F5344CB8AC3E}">
        <p14:creationId xmlns:p14="http://schemas.microsoft.com/office/powerpoint/2010/main" val="402823674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geeksforgeeks.org/transport-layer-security-tl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geeksforgeeks.org/natural-language-processing-overvie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D27AB0-8507-844C-B451-6507B2770A5B}"/>
              </a:ext>
            </a:extLst>
          </p:cNvPr>
          <p:cNvPicPr>
            <a:picLocks noChangeAspect="1"/>
          </p:cNvPicPr>
          <p:nvPr/>
        </p:nvPicPr>
        <p:blipFill>
          <a:blip r:embed="rId2"/>
          <a:srcRect r="26667" b="1"/>
          <a:stretch/>
        </p:blipFill>
        <p:spPr>
          <a:xfrm>
            <a:off x="20" y="10"/>
            <a:ext cx="12191979" cy="6857989"/>
          </a:xfrm>
          <a:prstGeom prst="rect">
            <a:avLst/>
          </a:prstGeom>
        </p:spPr>
      </p:pic>
    </p:spTree>
    <p:extLst>
      <p:ext uri="{BB962C8B-B14F-4D97-AF65-F5344CB8AC3E}">
        <p14:creationId xmlns:p14="http://schemas.microsoft.com/office/powerpoint/2010/main" val="456359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A987-E2B2-A742-BE95-1D1853617188}"/>
              </a:ext>
            </a:extLst>
          </p:cNvPr>
          <p:cNvSpPr>
            <a:spLocks noGrp="1"/>
          </p:cNvSpPr>
          <p:nvPr>
            <p:ph type="title"/>
          </p:nvPr>
        </p:nvSpPr>
        <p:spPr/>
        <p:txBody>
          <a:bodyPr>
            <a:normAutofit fontScale="90000"/>
          </a:bodyPr>
          <a:lstStyle/>
          <a:p>
            <a:br>
              <a:rPr lang="en-IN" b="1" i="0" u="none" strike="noStrike" dirty="0">
                <a:solidFill>
                  <a:srgbClr val="273239"/>
                </a:solidFill>
                <a:effectLst/>
                <a:latin typeface="Nunito" pitchFamily="2" charset="77"/>
              </a:rPr>
            </a:br>
            <a:r>
              <a:rPr lang="en-IN" b="1" i="0" u="none" strike="noStrike" dirty="0">
                <a:solidFill>
                  <a:srgbClr val="273239"/>
                </a:solidFill>
                <a:effectLst/>
                <a:latin typeface="Nunito" pitchFamily="2" charset="77"/>
              </a:rPr>
              <a:t>IoT Applications Empowered by Data Science </a:t>
            </a:r>
            <a:br>
              <a:rPr lang="en-IN" b="1" i="0" u="none" strike="noStrike" dirty="0">
                <a:solidFill>
                  <a:srgbClr val="273239"/>
                </a:solidFill>
                <a:effectLst/>
                <a:latin typeface="Nunito" pitchFamily="2" charset="77"/>
              </a:rPr>
            </a:br>
            <a:endParaRPr lang="en-US" dirty="0"/>
          </a:p>
        </p:txBody>
      </p:sp>
      <p:sp>
        <p:nvSpPr>
          <p:cNvPr id="3" name="Content Placeholder 2">
            <a:extLst>
              <a:ext uri="{FF2B5EF4-FFF2-40B4-BE49-F238E27FC236}">
                <a16:creationId xmlns:a16="http://schemas.microsoft.com/office/drawing/2014/main" id="{A969E1F4-3590-FF42-937D-B4A1483FFBAB}"/>
              </a:ext>
            </a:extLst>
          </p:cNvPr>
          <p:cNvSpPr>
            <a:spLocks noGrp="1"/>
          </p:cNvSpPr>
          <p:nvPr>
            <p:ph idx="1"/>
          </p:nvPr>
        </p:nvSpPr>
        <p:spPr/>
        <p:txBody>
          <a:bodyPr>
            <a:normAutofit fontScale="77500" lnSpcReduction="20000"/>
          </a:bodyPr>
          <a:lstStyle/>
          <a:p>
            <a:pPr algn="l" fontAlgn="base">
              <a:buFont typeface="+mj-lt"/>
              <a:buAutoNum type="arabicPeriod"/>
            </a:pPr>
            <a:r>
              <a:rPr lang="en-IN" b="1" i="0" u="none" strike="noStrike" dirty="0">
                <a:solidFill>
                  <a:srgbClr val="C00000"/>
                </a:solidFill>
                <a:effectLst/>
                <a:latin typeface="Nunito" pitchFamily="2" charset="77"/>
              </a:rPr>
              <a:t>Predictive Maintenance: </a:t>
            </a:r>
          </a:p>
          <a:p>
            <a:pPr marL="0" indent="0" algn="l" fontAlgn="base">
              <a:buNone/>
            </a:pPr>
            <a:r>
              <a:rPr lang="en-IN" b="1" i="0" u="none" strike="noStrike" dirty="0">
                <a:solidFill>
                  <a:srgbClr val="273239"/>
                </a:solidFill>
                <a:effectLst/>
                <a:latin typeface="Nunito" pitchFamily="2" charset="77"/>
              </a:rPr>
              <a:t>	T</a:t>
            </a:r>
            <a:r>
              <a:rPr lang="en-IN" b="0" i="0" u="none" strike="noStrike" dirty="0">
                <a:solidFill>
                  <a:srgbClr val="273239"/>
                </a:solidFill>
                <a:effectLst/>
                <a:latin typeface="Nunito" pitchFamily="2" charset="77"/>
              </a:rPr>
              <a:t>he </a:t>
            </a:r>
            <a:r>
              <a:rPr lang="en-IN" b="1" i="0" u="none" strike="noStrike" dirty="0">
                <a:solidFill>
                  <a:srgbClr val="273239"/>
                </a:solidFill>
                <a:effectLst/>
                <a:latin typeface="Nunito" pitchFamily="2" charset="77"/>
              </a:rPr>
              <a:t>algorithms of Data Science</a:t>
            </a:r>
            <a:r>
              <a:rPr lang="en-IN" b="0" i="0" u="none" strike="noStrike" dirty="0">
                <a:solidFill>
                  <a:srgbClr val="273239"/>
                </a:solidFill>
                <a:effectLst/>
                <a:latin typeface="Nunito" pitchFamily="2" charset="77"/>
              </a:rPr>
              <a:t> can help in </a:t>
            </a:r>
            <a:r>
              <a:rPr lang="en-IN" b="0" i="0" u="none" strike="noStrike" dirty="0" err="1">
                <a:solidFill>
                  <a:srgbClr val="273239"/>
                </a:solidFill>
                <a:effectLst/>
                <a:latin typeface="Nunito" pitchFamily="2" charset="77"/>
              </a:rPr>
              <a:t>analyzing</a:t>
            </a:r>
            <a:r>
              <a:rPr lang="en-IN" b="0" i="0" u="none" strike="noStrike" dirty="0">
                <a:solidFill>
                  <a:srgbClr val="273239"/>
                </a:solidFill>
                <a:effectLst/>
                <a:latin typeface="Nunito" pitchFamily="2" charset="77"/>
              </a:rPr>
              <a:t> the sensor data of various devices connected to IoT to predict failures and maintenance needs. This can help organizations to take precautionary measures in advance further reducing the downtime and increasing the lifespan of resources.</a:t>
            </a:r>
          </a:p>
          <a:p>
            <a:pPr algn="l" fontAlgn="base">
              <a:buFont typeface="+mj-lt"/>
              <a:buAutoNum type="arabicPeriod" startAt="2"/>
            </a:pPr>
            <a:r>
              <a:rPr lang="en-IN" b="1" i="0" u="none" strike="noStrike" dirty="0">
                <a:solidFill>
                  <a:srgbClr val="C00000"/>
                </a:solidFill>
                <a:effectLst/>
                <a:latin typeface="Nunito" pitchFamily="2" charset="77"/>
              </a:rPr>
              <a:t>Retail Analytics: </a:t>
            </a:r>
          </a:p>
          <a:p>
            <a:pPr marL="0" indent="0" algn="l" fontAlgn="base">
              <a:buNone/>
            </a:pPr>
            <a:r>
              <a:rPr lang="en-IN" b="0" i="0" u="none" strike="noStrike" dirty="0">
                <a:solidFill>
                  <a:srgbClr val="273239"/>
                </a:solidFill>
                <a:effectLst/>
                <a:latin typeface="Nunito" pitchFamily="2" charset="77"/>
              </a:rPr>
              <a:t>	Data science can help retailers to </a:t>
            </a:r>
            <a:r>
              <a:rPr lang="en-IN" b="0" i="0" u="none" strike="noStrike" dirty="0" err="1">
                <a:solidFill>
                  <a:srgbClr val="273239"/>
                </a:solidFill>
                <a:effectLst/>
                <a:latin typeface="Nunito" pitchFamily="2" charset="77"/>
              </a:rPr>
              <a:t>analyze</a:t>
            </a:r>
            <a:r>
              <a:rPr lang="en-IN" b="0" i="0" u="none" strike="noStrike" dirty="0">
                <a:solidFill>
                  <a:srgbClr val="273239"/>
                </a:solidFill>
                <a:effectLst/>
                <a:latin typeface="Nunito" pitchFamily="2" charset="77"/>
              </a:rPr>
              <a:t> customer feedback and experiences thereby increase sales and reduce costs. Various algorithms can be used to </a:t>
            </a:r>
            <a:r>
              <a:rPr lang="en-IN" b="0" i="0" u="none" strike="noStrike" dirty="0" err="1">
                <a:solidFill>
                  <a:srgbClr val="273239"/>
                </a:solidFill>
                <a:effectLst/>
                <a:latin typeface="Nunito" pitchFamily="2" charset="77"/>
              </a:rPr>
              <a:t>analyze</a:t>
            </a:r>
            <a:r>
              <a:rPr lang="en-IN" b="0" i="0" u="none" strike="noStrike" dirty="0">
                <a:solidFill>
                  <a:srgbClr val="273239"/>
                </a:solidFill>
                <a:effectLst/>
                <a:latin typeface="Nunito" pitchFamily="2" charset="77"/>
              </a:rPr>
              <a:t> customer </a:t>
            </a:r>
            <a:r>
              <a:rPr lang="en-IN" b="0" i="0" u="none" strike="noStrike" dirty="0" err="1">
                <a:solidFill>
                  <a:srgbClr val="273239"/>
                </a:solidFill>
                <a:effectLst/>
                <a:latin typeface="Nunito" pitchFamily="2" charset="77"/>
              </a:rPr>
              <a:t>behavior</a:t>
            </a:r>
            <a:r>
              <a:rPr lang="en-IN" b="0" i="0" u="none" strike="noStrike" dirty="0">
                <a:solidFill>
                  <a:srgbClr val="273239"/>
                </a:solidFill>
                <a:effectLst/>
                <a:latin typeface="Nunito" pitchFamily="2" charset="77"/>
              </a:rPr>
              <a:t> and develop pricing strategies that generates more sales.</a:t>
            </a:r>
          </a:p>
          <a:p>
            <a:pPr algn="l" fontAlgn="base">
              <a:buFont typeface="+mj-lt"/>
              <a:buAutoNum type="arabicPeriod" startAt="3"/>
            </a:pPr>
            <a:r>
              <a:rPr lang="en-IN" b="1" i="0" u="none" strike="noStrike" dirty="0">
                <a:solidFill>
                  <a:srgbClr val="C00000"/>
                </a:solidFill>
                <a:effectLst/>
                <a:latin typeface="Nunito" pitchFamily="2" charset="77"/>
              </a:rPr>
              <a:t>Healthcare: Smart devices</a:t>
            </a:r>
            <a:r>
              <a:rPr lang="en-IN" b="0" i="0" u="none" strike="noStrike" dirty="0">
                <a:solidFill>
                  <a:srgbClr val="C00000"/>
                </a:solidFill>
                <a:effectLst/>
                <a:latin typeface="Nunito" pitchFamily="2" charset="77"/>
              </a:rPr>
              <a:t> </a:t>
            </a:r>
          </a:p>
          <a:p>
            <a:pPr marL="0" indent="0" algn="l" fontAlgn="base">
              <a:buNone/>
            </a:pPr>
            <a:r>
              <a:rPr lang="en-IN" b="0" i="0" u="none" strike="noStrike" dirty="0">
                <a:solidFill>
                  <a:srgbClr val="273239"/>
                </a:solidFill>
                <a:effectLst/>
                <a:latin typeface="Nunito" pitchFamily="2" charset="77"/>
              </a:rPr>
              <a:t>	such as wearable fitness trackers and healthcare monitoring systems can collect patients health related data. This data can be </a:t>
            </a:r>
            <a:r>
              <a:rPr lang="en-IN" b="0" i="0" u="none" strike="noStrike" dirty="0" err="1">
                <a:solidFill>
                  <a:srgbClr val="273239"/>
                </a:solidFill>
                <a:effectLst/>
                <a:latin typeface="Nunito" pitchFamily="2" charset="77"/>
              </a:rPr>
              <a:t>anaylzed</a:t>
            </a:r>
            <a:r>
              <a:rPr lang="en-IN" b="0" i="0" u="none" strike="noStrike" dirty="0">
                <a:solidFill>
                  <a:srgbClr val="273239"/>
                </a:solidFill>
                <a:effectLst/>
                <a:latin typeface="Nunito" pitchFamily="2" charset="77"/>
              </a:rPr>
              <a:t> using data science models and can be used by healthcare professionals to </a:t>
            </a:r>
            <a:r>
              <a:rPr lang="en-IN" b="0" i="0" u="none" strike="noStrike" dirty="0" err="1">
                <a:solidFill>
                  <a:srgbClr val="273239"/>
                </a:solidFill>
                <a:effectLst/>
                <a:latin typeface="Nunito" pitchFamily="2" charset="77"/>
              </a:rPr>
              <a:t>montior</a:t>
            </a:r>
            <a:r>
              <a:rPr lang="en-IN" b="0" i="0" u="none" strike="noStrike" dirty="0">
                <a:solidFill>
                  <a:srgbClr val="273239"/>
                </a:solidFill>
                <a:effectLst/>
                <a:latin typeface="Nunito" pitchFamily="2" charset="77"/>
              </a:rPr>
              <a:t> vital signs and predict diseases and early intervention.</a:t>
            </a:r>
          </a:p>
          <a:p>
            <a:endParaRPr lang="en-US" dirty="0"/>
          </a:p>
        </p:txBody>
      </p:sp>
      <p:sp>
        <p:nvSpPr>
          <p:cNvPr id="4" name="Date Placeholder 3">
            <a:extLst>
              <a:ext uri="{FF2B5EF4-FFF2-40B4-BE49-F238E27FC236}">
                <a16:creationId xmlns:a16="http://schemas.microsoft.com/office/drawing/2014/main" id="{20560E76-79D5-3249-A053-92873C9B702A}"/>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62915A77-7C68-EB44-98F1-49584D92450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2003C76-F074-C543-93A8-435870E57D0A}"/>
              </a:ext>
            </a:extLst>
          </p:cNvPr>
          <p:cNvSpPr>
            <a:spLocks noGrp="1"/>
          </p:cNvSpPr>
          <p:nvPr>
            <p:ph type="sldNum" sz="quarter" idx="12"/>
          </p:nvPr>
        </p:nvSpPr>
        <p:spPr/>
        <p:txBody>
          <a:bodyPr/>
          <a:lstStyle/>
          <a:p>
            <a:fld id="{6E91CC32-6A6B-4E2E-BBA1-6864F305DA26}" type="slidenum">
              <a:rPr lang="en-US" smtClean="0"/>
              <a:t>10</a:t>
            </a:fld>
            <a:endParaRPr lang="en-US"/>
          </a:p>
        </p:txBody>
      </p:sp>
    </p:spTree>
    <p:extLst>
      <p:ext uri="{BB962C8B-B14F-4D97-AF65-F5344CB8AC3E}">
        <p14:creationId xmlns:p14="http://schemas.microsoft.com/office/powerpoint/2010/main" val="1368801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A987-E2B2-A742-BE95-1D1853617188}"/>
              </a:ext>
            </a:extLst>
          </p:cNvPr>
          <p:cNvSpPr>
            <a:spLocks noGrp="1"/>
          </p:cNvSpPr>
          <p:nvPr>
            <p:ph type="title"/>
          </p:nvPr>
        </p:nvSpPr>
        <p:spPr/>
        <p:txBody>
          <a:bodyPr>
            <a:normAutofit fontScale="90000"/>
          </a:bodyPr>
          <a:lstStyle/>
          <a:p>
            <a:br>
              <a:rPr lang="en-IN" b="1" i="0" u="none" strike="noStrike" dirty="0">
                <a:solidFill>
                  <a:srgbClr val="273239"/>
                </a:solidFill>
                <a:effectLst/>
                <a:latin typeface="Nunito" pitchFamily="2" charset="77"/>
              </a:rPr>
            </a:br>
            <a:r>
              <a:rPr lang="en-IN" b="1" i="0" u="none" strike="noStrike" dirty="0">
                <a:solidFill>
                  <a:srgbClr val="273239"/>
                </a:solidFill>
                <a:effectLst/>
                <a:latin typeface="Nunito" pitchFamily="2" charset="77"/>
              </a:rPr>
              <a:t>IoT Applications Empowered by Data Science </a:t>
            </a:r>
            <a:br>
              <a:rPr lang="en-IN" b="1" i="0" u="none" strike="noStrike" dirty="0">
                <a:solidFill>
                  <a:srgbClr val="273239"/>
                </a:solidFill>
                <a:effectLst/>
                <a:latin typeface="Nunito" pitchFamily="2" charset="77"/>
              </a:rPr>
            </a:br>
            <a:endParaRPr lang="en-US" dirty="0"/>
          </a:p>
        </p:txBody>
      </p:sp>
      <p:sp>
        <p:nvSpPr>
          <p:cNvPr id="3" name="Content Placeholder 2">
            <a:extLst>
              <a:ext uri="{FF2B5EF4-FFF2-40B4-BE49-F238E27FC236}">
                <a16:creationId xmlns:a16="http://schemas.microsoft.com/office/drawing/2014/main" id="{A969E1F4-3590-FF42-937D-B4A1483FFBAB}"/>
              </a:ext>
            </a:extLst>
          </p:cNvPr>
          <p:cNvSpPr>
            <a:spLocks noGrp="1"/>
          </p:cNvSpPr>
          <p:nvPr>
            <p:ph idx="1"/>
          </p:nvPr>
        </p:nvSpPr>
        <p:spPr/>
        <p:txBody>
          <a:bodyPr>
            <a:normAutofit/>
          </a:bodyPr>
          <a:lstStyle/>
          <a:p>
            <a:pPr algn="l" fontAlgn="base">
              <a:buFont typeface="+mj-lt"/>
              <a:buAutoNum type="arabicPeriod" startAt="4"/>
            </a:pPr>
            <a:r>
              <a:rPr lang="en-IN" b="1" i="0" u="none" strike="noStrike" dirty="0">
                <a:solidFill>
                  <a:srgbClr val="C00000"/>
                </a:solidFill>
                <a:effectLst/>
                <a:latin typeface="Nunito" pitchFamily="2" charset="77"/>
              </a:rPr>
              <a:t>Traffic Management: </a:t>
            </a:r>
          </a:p>
          <a:p>
            <a:pPr marL="0" indent="0" algn="l" fontAlgn="base">
              <a:buNone/>
            </a:pPr>
            <a:r>
              <a:rPr lang="en-IN" b="1" dirty="0">
                <a:solidFill>
                  <a:srgbClr val="273239"/>
                </a:solidFill>
                <a:latin typeface="Nunito" pitchFamily="2" charset="77"/>
              </a:rPr>
              <a:t>	</a:t>
            </a:r>
            <a:r>
              <a:rPr lang="en-IN" b="0" i="0" u="none" strike="noStrike" dirty="0">
                <a:solidFill>
                  <a:srgbClr val="273239"/>
                </a:solidFill>
                <a:effectLst/>
                <a:latin typeface="Nunito" pitchFamily="2" charset="77"/>
              </a:rPr>
              <a:t>Data Science can be applied to data obtained from sensors embedded in infrastructure to manage traffic flow, improve energy consumption and also improve city services.</a:t>
            </a:r>
          </a:p>
          <a:p>
            <a:pPr algn="l" fontAlgn="base">
              <a:buFont typeface="+mj-lt"/>
              <a:buAutoNum type="arabicPeriod" startAt="5"/>
            </a:pPr>
            <a:r>
              <a:rPr lang="en-IN" b="1" i="0" u="none" strike="noStrike" dirty="0">
                <a:solidFill>
                  <a:srgbClr val="C00000"/>
                </a:solidFill>
                <a:effectLst/>
                <a:latin typeface="Nunito" pitchFamily="2" charset="77"/>
              </a:rPr>
              <a:t>Automation:</a:t>
            </a:r>
            <a:r>
              <a:rPr lang="en-IN" b="0" i="0" u="none" strike="noStrike" dirty="0">
                <a:solidFill>
                  <a:srgbClr val="C00000"/>
                </a:solidFill>
                <a:effectLst/>
                <a:latin typeface="Nunito" pitchFamily="2" charset="77"/>
              </a:rPr>
              <a:t> </a:t>
            </a:r>
          </a:p>
          <a:p>
            <a:pPr marL="0" indent="0" algn="l" fontAlgn="base">
              <a:buNone/>
            </a:pPr>
            <a:r>
              <a:rPr lang="en-IN" dirty="0">
                <a:solidFill>
                  <a:srgbClr val="273239"/>
                </a:solidFill>
                <a:latin typeface="Nunito" pitchFamily="2" charset="77"/>
              </a:rPr>
              <a:t>	</a:t>
            </a:r>
            <a:r>
              <a:rPr lang="en-IN" b="0" i="0" u="none" strike="noStrike" dirty="0">
                <a:solidFill>
                  <a:srgbClr val="273239"/>
                </a:solidFill>
                <a:effectLst/>
                <a:latin typeface="Nunito" pitchFamily="2" charset="77"/>
              </a:rPr>
              <a:t>Data science can be used in smart homes to automate tasks such as electricity supplies and security based on the users preferences and patterns</a:t>
            </a:r>
          </a:p>
          <a:p>
            <a:endParaRPr lang="en-US" dirty="0"/>
          </a:p>
        </p:txBody>
      </p:sp>
      <p:sp>
        <p:nvSpPr>
          <p:cNvPr id="4" name="Date Placeholder 3">
            <a:extLst>
              <a:ext uri="{FF2B5EF4-FFF2-40B4-BE49-F238E27FC236}">
                <a16:creationId xmlns:a16="http://schemas.microsoft.com/office/drawing/2014/main" id="{20560E76-79D5-3249-A053-92873C9B702A}"/>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62915A77-7C68-EB44-98F1-49584D92450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2003C76-F074-C543-93A8-435870E57D0A}"/>
              </a:ext>
            </a:extLst>
          </p:cNvPr>
          <p:cNvSpPr>
            <a:spLocks noGrp="1"/>
          </p:cNvSpPr>
          <p:nvPr>
            <p:ph type="sldNum" sz="quarter" idx="12"/>
          </p:nvPr>
        </p:nvSpPr>
        <p:spPr/>
        <p:txBody>
          <a:bodyPr/>
          <a:lstStyle/>
          <a:p>
            <a:fld id="{6E91CC32-6A6B-4E2E-BBA1-6864F305DA26}" type="slidenum">
              <a:rPr lang="en-US" smtClean="0"/>
              <a:t>11</a:t>
            </a:fld>
            <a:endParaRPr lang="en-US"/>
          </a:p>
        </p:txBody>
      </p:sp>
    </p:spTree>
    <p:extLst>
      <p:ext uri="{BB962C8B-B14F-4D97-AF65-F5344CB8AC3E}">
        <p14:creationId xmlns:p14="http://schemas.microsoft.com/office/powerpoint/2010/main" val="1499795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A290-BA36-4D49-9B18-5BA9F9AF3AE1}"/>
              </a:ext>
            </a:extLst>
          </p:cNvPr>
          <p:cNvSpPr>
            <a:spLocks noGrp="1"/>
          </p:cNvSpPr>
          <p:nvPr>
            <p:ph type="title"/>
          </p:nvPr>
        </p:nvSpPr>
        <p:spPr/>
        <p:txBody>
          <a:bodyPr>
            <a:normAutofit fontScale="90000"/>
          </a:bodyPr>
          <a:lstStyle/>
          <a:p>
            <a:br>
              <a:rPr lang="en-IN" b="1" i="0" u="none" strike="noStrike" dirty="0">
                <a:solidFill>
                  <a:srgbClr val="273239"/>
                </a:solidFill>
                <a:effectLst/>
                <a:latin typeface="Nunito" pitchFamily="2" charset="77"/>
              </a:rPr>
            </a:br>
            <a:r>
              <a:rPr lang="en-IN" b="1" i="0" u="none" strike="noStrike" dirty="0">
                <a:solidFill>
                  <a:srgbClr val="273239"/>
                </a:solidFill>
                <a:effectLst/>
                <a:latin typeface="Nunito" pitchFamily="2" charset="77"/>
              </a:rPr>
              <a:t>Challenges of IoT Applications in Data Science</a:t>
            </a:r>
            <a:br>
              <a:rPr lang="en-IN" b="1" i="0" u="none" strike="noStrike" dirty="0">
                <a:solidFill>
                  <a:srgbClr val="273239"/>
                </a:solidFill>
                <a:effectLst/>
                <a:latin typeface="Nunito" pitchFamily="2" charset="77"/>
              </a:rPr>
            </a:br>
            <a:endParaRPr lang="en-US" dirty="0"/>
          </a:p>
        </p:txBody>
      </p:sp>
      <p:sp>
        <p:nvSpPr>
          <p:cNvPr id="3" name="Content Placeholder 2">
            <a:extLst>
              <a:ext uri="{FF2B5EF4-FFF2-40B4-BE49-F238E27FC236}">
                <a16:creationId xmlns:a16="http://schemas.microsoft.com/office/drawing/2014/main" id="{B091AE21-9E70-E441-AEC2-B426ACFC425A}"/>
              </a:ext>
            </a:extLst>
          </p:cNvPr>
          <p:cNvSpPr>
            <a:spLocks noGrp="1"/>
          </p:cNvSpPr>
          <p:nvPr>
            <p:ph idx="1"/>
          </p:nvPr>
        </p:nvSpPr>
        <p:spPr/>
        <p:txBody>
          <a:bodyPr>
            <a:normAutofit fontScale="85000" lnSpcReduction="10000"/>
          </a:bodyPr>
          <a:lstStyle/>
          <a:p>
            <a:pPr algn="l" fontAlgn="base">
              <a:buFont typeface="+mj-lt"/>
              <a:buAutoNum type="arabicPeriod"/>
            </a:pPr>
            <a:r>
              <a:rPr lang="en-IN" b="1" i="0" u="none" strike="noStrike" dirty="0">
                <a:solidFill>
                  <a:srgbClr val="C00000"/>
                </a:solidFill>
                <a:effectLst/>
                <a:latin typeface="Nunito" pitchFamily="2" charset="77"/>
              </a:rPr>
              <a:t>Data Storage and Analysis</a:t>
            </a:r>
            <a:r>
              <a:rPr lang="en-IN" b="0" i="0" u="none" strike="noStrike" dirty="0">
                <a:solidFill>
                  <a:srgbClr val="C00000"/>
                </a:solidFill>
                <a:effectLst/>
                <a:latin typeface="Nunito" pitchFamily="2" charset="77"/>
              </a:rPr>
              <a:t>: </a:t>
            </a:r>
          </a:p>
          <a:p>
            <a:pPr marL="0" indent="0" algn="l" fontAlgn="base">
              <a:buNone/>
            </a:pPr>
            <a:r>
              <a:rPr lang="en-IN" b="0" i="0" u="none" strike="noStrike" dirty="0">
                <a:solidFill>
                  <a:srgbClr val="273239"/>
                </a:solidFill>
                <a:effectLst/>
                <a:latin typeface="Nunito" pitchFamily="2" charset="77"/>
              </a:rPr>
              <a:t>	IoT Devices carry with huge amounts of data which is very expensive and challenging to store and process large volumes of data. Hence, effective solutions are needed to store and process lots of data.</a:t>
            </a:r>
            <a:endParaRPr lang="en-IN" b="0" i="0" u="none" strike="noStrike" dirty="0">
              <a:solidFill>
                <a:srgbClr val="C00000"/>
              </a:solidFill>
              <a:effectLst/>
              <a:latin typeface="Nunito" pitchFamily="2" charset="77"/>
            </a:endParaRPr>
          </a:p>
          <a:p>
            <a:pPr algn="l" fontAlgn="base">
              <a:buFont typeface="+mj-lt"/>
              <a:buAutoNum type="arabicPeriod" startAt="2"/>
            </a:pPr>
            <a:r>
              <a:rPr lang="en-IN" b="1" i="0" u="none" strike="noStrike" dirty="0">
                <a:solidFill>
                  <a:srgbClr val="C00000"/>
                </a:solidFill>
                <a:effectLst/>
                <a:latin typeface="Nunito" pitchFamily="2" charset="77"/>
              </a:rPr>
              <a:t>knowledge discovery and computational complexities:  </a:t>
            </a:r>
          </a:p>
          <a:p>
            <a:pPr marL="0" indent="0" algn="l" fontAlgn="base">
              <a:buNone/>
            </a:pPr>
            <a:r>
              <a:rPr lang="en-IN" b="1" dirty="0">
                <a:solidFill>
                  <a:srgbClr val="C00000"/>
                </a:solidFill>
                <a:latin typeface="Nunito" pitchFamily="2" charset="77"/>
              </a:rPr>
              <a:t>	</a:t>
            </a:r>
            <a:r>
              <a:rPr lang="en-IN" b="0" i="0" u="none" strike="noStrike" dirty="0">
                <a:solidFill>
                  <a:srgbClr val="273239"/>
                </a:solidFill>
                <a:effectLst/>
                <a:latin typeface="Nunito" pitchFamily="2" charset="77"/>
              </a:rPr>
              <a:t>As the data is massive, figuring out and understanding useful information is very hard because of its size and complexity. An action that could be taken to solve this would be putting away the data that is acquired from the working frameworks.</a:t>
            </a:r>
          </a:p>
          <a:p>
            <a:pPr algn="l" fontAlgn="base">
              <a:buFont typeface="+mj-lt"/>
              <a:buAutoNum type="arabicPeriod" startAt="3"/>
            </a:pPr>
            <a:r>
              <a:rPr lang="en-IN" b="1" i="0" u="none" strike="noStrike" dirty="0">
                <a:solidFill>
                  <a:srgbClr val="C00000"/>
                </a:solidFill>
                <a:effectLst/>
                <a:latin typeface="Nunito" pitchFamily="2" charset="77"/>
              </a:rPr>
              <a:t>Data Analysis and Visualization:</a:t>
            </a:r>
            <a:r>
              <a:rPr lang="en-IN" b="0" i="0" u="none" strike="noStrike" dirty="0">
                <a:solidFill>
                  <a:srgbClr val="C00000"/>
                </a:solidFill>
                <a:effectLst/>
                <a:latin typeface="Nunito" pitchFamily="2" charset="77"/>
              </a:rPr>
              <a:t> </a:t>
            </a:r>
          </a:p>
          <a:p>
            <a:pPr marL="0" indent="0" algn="l" fontAlgn="base">
              <a:buNone/>
            </a:pPr>
            <a:r>
              <a:rPr lang="en-IN" dirty="0">
                <a:solidFill>
                  <a:srgbClr val="C00000"/>
                </a:solidFill>
                <a:latin typeface="Nunito" pitchFamily="2" charset="77"/>
              </a:rPr>
              <a:t>	</a:t>
            </a:r>
            <a:r>
              <a:rPr lang="en-IN" b="0" i="0" u="none" strike="noStrike" dirty="0">
                <a:solidFill>
                  <a:srgbClr val="273239"/>
                </a:solidFill>
                <a:effectLst/>
                <a:latin typeface="Nunito" pitchFamily="2" charset="77"/>
              </a:rPr>
              <a:t>It is often challenging to apply data science methods in a secure way and also it is difficult to present the data in a meaningful way.</a:t>
            </a:r>
          </a:p>
          <a:p>
            <a:endParaRPr lang="en-US" dirty="0"/>
          </a:p>
        </p:txBody>
      </p:sp>
      <p:sp>
        <p:nvSpPr>
          <p:cNvPr id="4" name="Date Placeholder 3">
            <a:extLst>
              <a:ext uri="{FF2B5EF4-FFF2-40B4-BE49-F238E27FC236}">
                <a16:creationId xmlns:a16="http://schemas.microsoft.com/office/drawing/2014/main" id="{70EBC35A-6A74-8E44-AD45-741B99DF5246}"/>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EDD7CAC-EC99-FC4D-B0AC-C65C7AF6319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48D5A9E-BCB1-C749-BF09-8F99B9E05A1B}"/>
              </a:ext>
            </a:extLst>
          </p:cNvPr>
          <p:cNvSpPr>
            <a:spLocks noGrp="1"/>
          </p:cNvSpPr>
          <p:nvPr>
            <p:ph type="sldNum" sz="quarter" idx="12"/>
          </p:nvPr>
        </p:nvSpPr>
        <p:spPr/>
        <p:txBody>
          <a:bodyPr/>
          <a:lstStyle/>
          <a:p>
            <a:fld id="{6E91CC32-6A6B-4E2E-BBA1-6864F305DA26}" type="slidenum">
              <a:rPr lang="en-US" smtClean="0"/>
              <a:t>12</a:t>
            </a:fld>
            <a:endParaRPr lang="en-US"/>
          </a:p>
        </p:txBody>
      </p:sp>
    </p:spTree>
    <p:extLst>
      <p:ext uri="{BB962C8B-B14F-4D97-AF65-F5344CB8AC3E}">
        <p14:creationId xmlns:p14="http://schemas.microsoft.com/office/powerpoint/2010/main" val="634741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A290-BA36-4D49-9B18-5BA9F9AF3AE1}"/>
              </a:ext>
            </a:extLst>
          </p:cNvPr>
          <p:cNvSpPr>
            <a:spLocks noGrp="1"/>
          </p:cNvSpPr>
          <p:nvPr>
            <p:ph type="title"/>
          </p:nvPr>
        </p:nvSpPr>
        <p:spPr/>
        <p:txBody>
          <a:bodyPr>
            <a:normAutofit fontScale="90000"/>
          </a:bodyPr>
          <a:lstStyle/>
          <a:p>
            <a:br>
              <a:rPr lang="en-IN" b="1" i="0" u="none" strike="noStrike" dirty="0">
                <a:solidFill>
                  <a:srgbClr val="273239"/>
                </a:solidFill>
                <a:effectLst/>
                <a:latin typeface="Nunito" pitchFamily="2" charset="77"/>
              </a:rPr>
            </a:br>
            <a:r>
              <a:rPr lang="en-IN" b="1" i="0" u="none" strike="noStrike" dirty="0">
                <a:solidFill>
                  <a:srgbClr val="273239"/>
                </a:solidFill>
                <a:effectLst/>
                <a:latin typeface="Nunito" pitchFamily="2" charset="77"/>
              </a:rPr>
              <a:t>Challenges of IoT Applications in Data Science</a:t>
            </a:r>
            <a:br>
              <a:rPr lang="en-IN" b="1" i="0" u="none" strike="noStrike" dirty="0">
                <a:solidFill>
                  <a:srgbClr val="273239"/>
                </a:solidFill>
                <a:effectLst/>
                <a:latin typeface="Nunito" pitchFamily="2" charset="77"/>
              </a:rPr>
            </a:br>
            <a:endParaRPr lang="en-US" dirty="0"/>
          </a:p>
        </p:txBody>
      </p:sp>
      <p:sp>
        <p:nvSpPr>
          <p:cNvPr id="3" name="Content Placeholder 2">
            <a:extLst>
              <a:ext uri="{FF2B5EF4-FFF2-40B4-BE49-F238E27FC236}">
                <a16:creationId xmlns:a16="http://schemas.microsoft.com/office/drawing/2014/main" id="{B091AE21-9E70-E441-AEC2-B426ACFC425A}"/>
              </a:ext>
            </a:extLst>
          </p:cNvPr>
          <p:cNvSpPr>
            <a:spLocks noGrp="1"/>
          </p:cNvSpPr>
          <p:nvPr>
            <p:ph idx="1"/>
          </p:nvPr>
        </p:nvSpPr>
        <p:spPr/>
        <p:txBody>
          <a:bodyPr>
            <a:normAutofit/>
          </a:bodyPr>
          <a:lstStyle/>
          <a:p>
            <a:pPr algn="l" fontAlgn="base">
              <a:buFont typeface="+mj-lt"/>
              <a:buAutoNum type="arabicPeriod" startAt="4"/>
            </a:pPr>
            <a:r>
              <a:rPr lang="en-IN" b="1" i="0" u="none" strike="noStrike" dirty="0">
                <a:solidFill>
                  <a:srgbClr val="C00000"/>
                </a:solidFill>
                <a:effectLst/>
                <a:latin typeface="Nunito" pitchFamily="2" charset="77"/>
              </a:rPr>
              <a:t>Too Much Data</a:t>
            </a:r>
            <a:r>
              <a:rPr lang="en-IN" b="0" i="0" u="none" strike="noStrike" dirty="0">
                <a:solidFill>
                  <a:srgbClr val="C00000"/>
                </a:solidFill>
                <a:effectLst/>
                <a:latin typeface="Nunito" pitchFamily="2" charset="77"/>
              </a:rPr>
              <a:t>: </a:t>
            </a:r>
          </a:p>
          <a:p>
            <a:pPr marL="0" indent="0" algn="l" fontAlgn="base">
              <a:buNone/>
            </a:pPr>
            <a:r>
              <a:rPr lang="en-IN" dirty="0">
                <a:solidFill>
                  <a:srgbClr val="C00000"/>
                </a:solidFill>
                <a:latin typeface="Nunito" pitchFamily="2" charset="77"/>
              </a:rPr>
              <a:t>	</a:t>
            </a:r>
            <a:r>
              <a:rPr lang="en-IN" b="0" i="0" u="none" strike="noStrike" dirty="0">
                <a:solidFill>
                  <a:srgbClr val="273239"/>
                </a:solidFill>
                <a:effectLst/>
                <a:latin typeface="Nunito" pitchFamily="2" charset="77"/>
              </a:rPr>
              <a:t>Too much of data becomes overwhelming and difficult to filter out. Errors in data entry operations could lead to poor data quality. However, much categorized industry principles needs to be utilized to overcome this.</a:t>
            </a:r>
          </a:p>
          <a:p>
            <a:pPr algn="l" fontAlgn="base">
              <a:buFont typeface="+mj-lt"/>
              <a:buAutoNum type="arabicPeriod" startAt="5"/>
            </a:pPr>
            <a:r>
              <a:rPr lang="en-IN" b="1" i="0" u="none" strike="noStrike" dirty="0">
                <a:solidFill>
                  <a:srgbClr val="C00000"/>
                </a:solidFill>
                <a:effectLst/>
                <a:latin typeface="Nunito" pitchFamily="2" charset="77"/>
              </a:rPr>
              <a:t>Balancing Scale and Speed</a:t>
            </a:r>
            <a:r>
              <a:rPr lang="en-IN" b="0" i="0" u="none" strike="noStrike" dirty="0">
                <a:solidFill>
                  <a:srgbClr val="C00000"/>
                </a:solidFill>
                <a:effectLst/>
                <a:latin typeface="Nunito" pitchFamily="2" charset="77"/>
              </a:rPr>
              <a:t>: </a:t>
            </a:r>
          </a:p>
          <a:p>
            <a:pPr marL="0" indent="0" algn="l" fontAlgn="base">
              <a:buNone/>
            </a:pPr>
            <a:r>
              <a:rPr lang="en-IN" dirty="0">
                <a:solidFill>
                  <a:srgbClr val="C00000"/>
                </a:solidFill>
                <a:latin typeface="Nunito" pitchFamily="2" charset="77"/>
              </a:rPr>
              <a:t>	</a:t>
            </a:r>
            <a:r>
              <a:rPr lang="en-IN" b="0" i="0" u="none" strike="noStrike" dirty="0">
                <a:solidFill>
                  <a:srgbClr val="273239"/>
                </a:solidFill>
                <a:effectLst/>
                <a:latin typeface="Nunito" pitchFamily="2" charset="77"/>
              </a:rPr>
              <a:t>Data from IoT devices can become challenging to </a:t>
            </a:r>
            <a:r>
              <a:rPr lang="en-IN" b="0" i="0" u="none" strike="noStrike" dirty="0" err="1">
                <a:solidFill>
                  <a:srgbClr val="273239"/>
                </a:solidFill>
                <a:effectLst/>
                <a:latin typeface="Nunito" pitchFamily="2" charset="77"/>
              </a:rPr>
              <a:t>analyze</a:t>
            </a:r>
            <a:r>
              <a:rPr lang="en-IN" b="0" i="0" u="none" strike="noStrike" dirty="0">
                <a:solidFill>
                  <a:srgbClr val="273239"/>
                </a:solidFill>
                <a:effectLst/>
                <a:latin typeface="Nunito" pitchFamily="2" charset="77"/>
              </a:rPr>
              <a:t> in large scale environments like cloud. The cloud may not be suitable for real time processing scenarios.</a:t>
            </a:r>
          </a:p>
          <a:p>
            <a:pPr marL="0" indent="0">
              <a:buNone/>
            </a:pPr>
            <a:endParaRPr lang="en-US" dirty="0"/>
          </a:p>
        </p:txBody>
      </p:sp>
      <p:sp>
        <p:nvSpPr>
          <p:cNvPr id="4" name="Date Placeholder 3">
            <a:extLst>
              <a:ext uri="{FF2B5EF4-FFF2-40B4-BE49-F238E27FC236}">
                <a16:creationId xmlns:a16="http://schemas.microsoft.com/office/drawing/2014/main" id="{70EBC35A-6A74-8E44-AD45-741B99DF5246}"/>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EDD7CAC-EC99-FC4D-B0AC-C65C7AF6319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48D5A9E-BCB1-C749-BF09-8F99B9E05A1B}"/>
              </a:ext>
            </a:extLst>
          </p:cNvPr>
          <p:cNvSpPr>
            <a:spLocks noGrp="1"/>
          </p:cNvSpPr>
          <p:nvPr>
            <p:ph type="sldNum" sz="quarter" idx="12"/>
          </p:nvPr>
        </p:nvSpPr>
        <p:spPr/>
        <p:txBody>
          <a:bodyPr/>
          <a:lstStyle/>
          <a:p>
            <a:fld id="{6E91CC32-6A6B-4E2E-BBA1-6864F305DA26}" type="slidenum">
              <a:rPr lang="en-US" smtClean="0"/>
              <a:t>13</a:t>
            </a:fld>
            <a:endParaRPr lang="en-US"/>
          </a:p>
        </p:txBody>
      </p:sp>
    </p:spTree>
    <p:extLst>
      <p:ext uri="{BB962C8B-B14F-4D97-AF65-F5344CB8AC3E}">
        <p14:creationId xmlns:p14="http://schemas.microsoft.com/office/powerpoint/2010/main" val="3660402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0D343-013B-504C-994F-9181205A4409}"/>
              </a:ext>
            </a:extLst>
          </p:cNvPr>
          <p:cNvSpPr>
            <a:spLocks noGrp="1"/>
          </p:cNvSpPr>
          <p:nvPr>
            <p:ph type="title"/>
          </p:nvPr>
        </p:nvSpPr>
        <p:spPr/>
        <p:txBody>
          <a:bodyPr/>
          <a:lstStyle/>
          <a:p>
            <a:r>
              <a:rPr lang="en-IN" b="1" i="0" u="none" strike="noStrike" dirty="0">
                <a:effectLst/>
                <a:latin typeface="Poppins" pitchFamily="2" charset="77"/>
              </a:rPr>
              <a:t>What is IoT Analytics?</a:t>
            </a:r>
            <a:endParaRPr lang="en-US" dirty="0"/>
          </a:p>
        </p:txBody>
      </p:sp>
      <p:sp>
        <p:nvSpPr>
          <p:cNvPr id="3" name="Content Placeholder 2">
            <a:extLst>
              <a:ext uri="{FF2B5EF4-FFF2-40B4-BE49-F238E27FC236}">
                <a16:creationId xmlns:a16="http://schemas.microsoft.com/office/drawing/2014/main" id="{C1139912-162D-C94A-96EB-3C70DF02CB9B}"/>
              </a:ext>
            </a:extLst>
          </p:cNvPr>
          <p:cNvSpPr>
            <a:spLocks noGrp="1"/>
          </p:cNvSpPr>
          <p:nvPr>
            <p:ph idx="1"/>
          </p:nvPr>
        </p:nvSpPr>
        <p:spPr/>
        <p:txBody>
          <a:bodyPr>
            <a:normAutofit fontScale="62500" lnSpcReduction="20000"/>
          </a:bodyPr>
          <a:lstStyle/>
          <a:p>
            <a:pPr algn="l">
              <a:lnSpc>
                <a:spcPct val="120000"/>
              </a:lnSpc>
            </a:pPr>
            <a:r>
              <a:rPr lang="en-IN" b="0" i="0" u="none" strike="noStrike" dirty="0">
                <a:effectLst/>
                <a:latin typeface="Poppins" pitchFamily="2" charset="77"/>
              </a:rPr>
              <a:t>The objective of IoT analytics is to gain value from large volumes of data generated by devices connected via the Internet of Things (IoT).</a:t>
            </a:r>
          </a:p>
          <a:p>
            <a:pPr algn="l">
              <a:lnSpc>
                <a:spcPct val="120000"/>
              </a:lnSpc>
            </a:pPr>
            <a:r>
              <a:rPr lang="en-IN" b="0" i="0" u="none" strike="noStrike" dirty="0">
                <a:effectLst/>
                <a:latin typeface="Poppins" pitchFamily="2" charset="77"/>
              </a:rPr>
              <a:t>Organizations use </a:t>
            </a:r>
            <a:r>
              <a:rPr lang="en-IN" b="0" i="0" u="none" strike="noStrike" dirty="0" err="1">
                <a:effectLst/>
                <a:latin typeface="Poppins" pitchFamily="2" charset="77"/>
              </a:rPr>
              <a:t>IIoT</a:t>
            </a:r>
            <a:r>
              <a:rPr lang="en-IN" b="0" i="0" u="none" strike="noStrike" dirty="0">
                <a:effectLst/>
                <a:latin typeface="Poppins" pitchFamily="2" charset="77"/>
              </a:rPr>
              <a:t> to collect and </a:t>
            </a:r>
            <a:r>
              <a:rPr lang="en-IN" b="0" i="0" u="none" strike="noStrike" dirty="0" err="1">
                <a:effectLst/>
                <a:latin typeface="Poppins" pitchFamily="2" charset="77"/>
              </a:rPr>
              <a:t>analyze</a:t>
            </a:r>
            <a:r>
              <a:rPr lang="en-IN" b="0" i="0" u="none" strike="noStrike" dirty="0">
                <a:effectLst/>
                <a:latin typeface="Poppins" pitchFamily="2" charset="77"/>
              </a:rPr>
              <a:t> data from </a:t>
            </a:r>
            <a:r>
              <a:rPr lang="en-IN" b="1" i="0" u="none" strike="noStrike" dirty="0">
                <a:effectLst/>
                <a:latin typeface="Poppins" pitchFamily="2" charset="77"/>
              </a:rPr>
              <a:t>pipelines, weather stations, sensors on manufacturing equipment, smart meters, delivery trucks, and other machinery.</a:t>
            </a:r>
          </a:p>
          <a:p>
            <a:pPr algn="l">
              <a:lnSpc>
                <a:spcPct val="120000"/>
              </a:lnSpc>
            </a:pPr>
            <a:r>
              <a:rPr lang="en-IN" b="0" i="0" u="none" strike="noStrike" dirty="0">
                <a:effectLst/>
                <a:latin typeface="Poppins" pitchFamily="2" charset="77"/>
              </a:rPr>
              <a:t> IoT analytics is also used in </a:t>
            </a:r>
            <a:r>
              <a:rPr lang="en-IN" b="1" i="0" u="none" strike="noStrike" dirty="0">
                <a:effectLst/>
                <a:latin typeface="Poppins" pitchFamily="2" charset="77"/>
              </a:rPr>
              <a:t>retail, data </a:t>
            </a:r>
            <a:r>
              <a:rPr lang="en-IN" b="1" i="0" u="none" strike="noStrike" dirty="0" err="1">
                <a:effectLst/>
                <a:latin typeface="Poppins" pitchFamily="2" charset="77"/>
              </a:rPr>
              <a:t>center</a:t>
            </a:r>
            <a:r>
              <a:rPr lang="en-IN" b="1" i="0" u="none" strike="noStrike" dirty="0">
                <a:effectLst/>
                <a:latin typeface="Poppins" pitchFamily="2" charset="77"/>
              </a:rPr>
              <a:t> management, healthcare.</a:t>
            </a:r>
          </a:p>
          <a:p>
            <a:pPr algn="l">
              <a:lnSpc>
                <a:spcPct val="120000"/>
              </a:lnSpc>
            </a:pPr>
            <a:r>
              <a:rPr lang="en-IN" b="0" i="0" u="none" strike="noStrike" dirty="0">
                <a:effectLst/>
                <a:latin typeface="Poppins" pitchFamily="2" charset="77"/>
              </a:rPr>
              <a:t>IoT data is a subset of big data, and is constantly growing in </a:t>
            </a:r>
            <a:r>
              <a:rPr lang="en-IN" b="1" i="0" u="none" strike="noStrike" dirty="0">
                <a:effectLst/>
                <a:latin typeface="Poppins" pitchFamily="2" charset="77"/>
              </a:rPr>
              <a:t>volume, variety and velocity (the 3Vs model). </a:t>
            </a:r>
            <a:r>
              <a:rPr lang="en-IN" b="0" i="0" u="none" strike="noStrike" dirty="0">
                <a:effectLst/>
                <a:latin typeface="Poppins" pitchFamily="2" charset="77"/>
              </a:rPr>
              <a:t>It consists of heterogeneous streams that need to be transformed and combined to produce current, comprehensive and accurate information for business analysis and reporting. </a:t>
            </a:r>
          </a:p>
          <a:p>
            <a:pPr algn="l">
              <a:lnSpc>
                <a:spcPct val="120000"/>
              </a:lnSpc>
            </a:pPr>
            <a:r>
              <a:rPr lang="en-IN" b="0" i="0" u="none" strike="noStrike" dirty="0">
                <a:effectLst/>
                <a:latin typeface="Poppins" pitchFamily="2" charset="77"/>
              </a:rPr>
              <a:t>Many IoT devices </a:t>
            </a:r>
            <a:r>
              <a:rPr lang="en-IN" b="1" i="0" u="none" strike="noStrike" dirty="0">
                <a:effectLst/>
                <a:latin typeface="Poppins" pitchFamily="2" charset="77"/>
              </a:rPr>
              <a:t>were not developed for compatibility with other IoT devices </a:t>
            </a:r>
            <a:r>
              <a:rPr lang="en-IN" b="0" i="0" u="none" strike="noStrike" dirty="0">
                <a:effectLst/>
                <a:latin typeface="Poppins" pitchFamily="2" charset="77"/>
              </a:rPr>
              <a:t>and systems</a:t>
            </a:r>
            <a:r>
              <a:rPr lang="en-IN" b="1" i="0" u="none" strike="noStrike" dirty="0">
                <a:effectLst/>
                <a:latin typeface="Poppins" pitchFamily="2" charset="77"/>
              </a:rPr>
              <a:t>. IoT data in</a:t>
            </a:r>
            <a:r>
              <a:rPr lang="en-IN" b="0" i="0" u="none" strike="noStrike" dirty="0">
                <a:effectLst/>
                <a:latin typeface="Poppins" pitchFamily="2" charset="77"/>
              </a:rPr>
              <a:t>tegration is thus complex, as is the analytics that relies on it.</a:t>
            </a:r>
          </a:p>
          <a:p>
            <a:pPr>
              <a:lnSpc>
                <a:spcPct val="120000"/>
              </a:lnSpc>
            </a:pPr>
            <a:endParaRPr lang="en-US" dirty="0"/>
          </a:p>
        </p:txBody>
      </p:sp>
      <p:sp>
        <p:nvSpPr>
          <p:cNvPr id="4" name="Date Placeholder 3">
            <a:extLst>
              <a:ext uri="{FF2B5EF4-FFF2-40B4-BE49-F238E27FC236}">
                <a16:creationId xmlns:a16="http://schemas.microsoft.com/office/drawing/2014/main" id="{C8E6D74C-C542-F544-B57C-3FC5F8D00349}"/>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670E7835-03B3-584B-9607-DB82C75FA0A8}"/>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BA044D9-1D21-BC4B-8123-C3C22BE90D05}"/>
              </a:ext>
            </a:extLst>
          </p:cNvPr>
          <p:cNvSpPr>
            <a:spLocks noGrp="1"/>
          </p:cNvSpPr>
          <p:nvPr>
            <p:ph type="sldNum" sz="quarter" idx="12"/>
          </p:nvPr>
        </p:nvSpPr>
        <p:spPr/>
        <p:txBody>
          <a:bodyPr/>
          <a:lstStyle/>
          <a:p>
            <a:fld id="{6E91CC32-6A6B-4E2E-BBA1-6864F305DA26}" type="slidenum">
              <a:rPr lang="en-US" smtClean="0"/>
              <a:t>14</a:t>
            </a:fld>
            <a:endParaRPr lang="en-US"/>
          </a:p>
        </p:txBody>
      </p:sp>
    </p:spTree>
    <p:extLst>
      <p:ext uri="{BB962C8B-B14F-4D97-AF65-F5344CB8AC3E}">
        <p14:creationId xmlns:p14="http://schemas.microsoft.com/office/powerpoint/2010/main" val="279530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0C77-11E4-9A47-88BF-89581718ADA0}"/>
              </a:ext>
            </a:extLst>
          </p:cNvPr>
          <p:cNvSpPr>
            <a:spLocks noGrp="1"/>
          </p:cNvSpPr>
          <p:nvPr>
            <p:ph type="title"/>
          </p:nvPr>
        </p:nvSpPr>
        <p:spPr/>
        <p:txBody>
          <a:bodyPr>
            <a:normAutofit/>
          </a:bodyPr>
          <a:lstStyle/>
          <a:p>
            <a:r>
              <a:rPr lang="en-IN" b="1" i="0" u="none" strike="noStrike" dirty="0">
                <a:effectLst/>
                <a:latin typeface="Poppins" pitchFamily="2" charset="77"/>
              </a:rPr>
              <a:t>Types of IoT Analytics</a:t>
            </a:r>
            <a:endParaRPr lang="en-US" dirty="0"/>
          </a:p>
        </p:txBody>
      </p:sp>
      <p:sp>
        <p:nvSpPr>
          <p:cNvPr id="3" name="Content Placeholder 2">
            <a:extLst>
              <a:ext uri="{FF2B5EF4-FFF2-40B4-BE49-F238E27FC236}">
                <a16:creationId xmlns:a16="http://schemas.microsoft.com/office/drawing/2014/main" id="{D99EF808-8DA9-5E45-ADDF-46A0CCAFA8DB}"/>
              </a:ext>
            </a:extLst>
          </p:cNvPr>
          <p:cNvSpPr>
            <a:spLocks noGrp="1"/>
          </p:cNvSpPr>
          <p:nvPr>
            <p:ph idx="1"/>
          </p:nvPr>
        </p:nvSpPr>
        <p:spPr/>
        <p:txBody>
          <a:bodyPr/>
          <a:lstStyle/>
          <a:p>
            <a:pPr algn="l">
              <a:lnSpc>
                <a:spcPct val="150000"/>
              </a:lnSpc>
            </a:pPr>
            <a:r>
              <a:rPr lang="en-IN" b="1" i="0" u="none" strike="noStrike" dirty="0">
                <a:effectLst/>
                <a:latin typeface="Poppins" pitchFamily="2" charset="77"/>
              </a:rPr>
              <a:t>Descriptive analytics on IoT data</a:t>
            </a:r>
            <a:endParaRPr lang="en-IN" b="0" i="0" u="none" strike="noStrike" dirty="0">
              <a:effectLst/>
              <a:latin typeface="Poppins" pitchFamily="2" charset="77"/>
            </a:endParaRPr>
          </a:p>
          <a:p>
            <a:pPr>
              <a:lnSpc>
                <a:spcPct val="150000"/>
              </a:lnSpc>
            </a:pPr>
            <a:r>
              <a:rPr lang="en-IN" b="1" i="0" u="none" strike="noStrike" dirty="0">
                <a:solidFill>
                  <a:srgbClr val="03062E"/>
                </a:solidFill>
                <a:effectLst/>
                <a:latin typeface="Poppins" pitchFamily="2" charset="77"/>
              </a:rPr>
              <a:t>Diagnostic analytics on IoT data</a:t>
            </a:r>
          </a:p>
          <a:p>
            <a:pPr>
              <a:lnSpc>
                <a:spcPct val="150000"/>
              </a:lnSpc>
            </a:pPr>
            <a:r>
              <a:rPr lang="en-IN" b="1" i="0" u="none" strike="noStrike" dirty="0">
                <a:solidFill>
                  <a:srgbClr val="03062E"/>
                </a:solidFill>
                <a:effectLst/>
                <a:latin typeface="Poppins" pitchFamily="2" charset="77"/>
              </a:rPr>
              <a:t>Predictive analytics on IoT data</a:t>
            </a:r>
            <a:endParaRPr lang="en-IN" b="1" dirty="0">
              <a:solidFill>
                <a:srgbClr val="03062E"/>
              </a:solidFill>
              <a:latin typeface="Poppins" pitchFamily="2" charset="77"/>
            </a:endParaRPr>
          </a:p>
          <a:p>
            <a:pPr>
              <a:lnSpc>
                <a:spcPct val="150000"/>
              </a:lnSpc>
            </a:pPr>
            <a:r>
              <a:rPr lang="en-IN" b="1" i="0" u="none" strike="noStrike" dirty="0">
                <a:solidFill>
                  <a:srgbClr val="03062E"/>
                </a:solidFill>
                <a:effectLst/>
                <a:latin typeface="Poppins" pitchFamily="2" charset="77"/>
              </a:rPr>
              <a:t>Prescriptive analytics</a:t>
            </a:r>
            <a:r>
              <a:rPr lang="en-IN" b="0" i="0" u="none" strike="noStrike" dirty="0">
                <a:solidFill>
                  <a:srgbClr val="03062E"/>
                </a:solidFill>
                <a:effectLst/>
                <a:latin typeface="Poppins" pitchFamily="2" charset="77"/>
              </a:rPr>
              <a:t> </a:t>
            </a:r>
            <a:r>
              <a:rPr lang="en-IN" b="1" i="0" u="none" strike="noStrike" dirty="0">
                <a:solidFill>
                  <a:srgbClr val="03062E"/>
                </a:solidFill>
                <a:effectLst/>
                <a:latin typeface="Poppins" pitchFamily="2" charset="77"/>
              </a:rPr>
              <a:t>on IoT data</a:t>
            </a:r>
            <a:endParaRPr lang="en-US" dirty="0"/>
          </a:p>
        </p:txBody>
      </p:sp>
      <p:sp>
        <p:nvSpPr>
          <p:cNvPr id="4" name="Date Placeholder 3">
            <a:extLst>
              <a:ext uri="{FF2B5EF4-FFF2-40B4-BE49-F238E27FC236}">
                <a16:creationId xmlns:a16="http://schemas.microsoft.com/office/drawing/2014/main" id="{1978DD52-09AB-5346-9F98-BE79457A40C5}"/>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1C4DCD41-4527-ED44-8426-A5A463C793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0B9F0A3-1DE0-D440-93E7-0E23E70E6488}"/>
              </a:ext>
            </a:extLst>
          </p:cNvPr>
          <p:cNvSpPr>
            <a:spLocks noGrp="1"/>
          </p:cNvSpPr>
          <p:nvPr>
            <p:ph type="sldNum" sz="quarter" idx="12"/>
          </p:nvPr>
        </p:nvSpPr>
        <p:spPr/>
        <p:txBody>
          <a:bodyPr/>
          <a:lstStyle/>
          <a:p>
            <a:fld id="{6E91CC32-6A6B-4E2E-BBA1-6864F305DA26}" type="slidenum">
              <a:rPr lang="en-US" smtClean="0"/>
              <a:t>15</a:t>
            </a:fld>
            <a:endParaRPr lang="en-US"/>
          </a:p>
        </p:txBody>
      </p:sp>
    </p:spTree>
    <p:extLst>
      <p:ext uri="{BB962C8B-B14F-4D97-AF65-F5344CB8AC3E}">
        <p14:creationId xmlns:p14="http://schemas.microsoft.com/office/powerpoint/2010/main" val="1090414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356C-905F-DA4D-A595-07BCCA7A37AE}"/>
              </a:ext>
            </a:extLst>
          </p:cNvPr>
          <p:cNvSpPr>
            <a:spLocks noGrp="1"/>
          </p:cNvSpPr>
          <p:nvPr>
            <p:ph type="title"/>
          </p:nvPr>
        </p:nvSpPr>
        <p:spPr/>
        <p:txBody>
          <a:bodyPr/>
          <a:lstStyle/>
          <a:p>
            <a:r>
              <a:rPr lang="en-IN" b="1" i="0" u="none" strike="noStrike" dirty="0">
                <a:effectLst/>
                <a:latin typeface="Poppins" pitchFamily="2" charset="77"/>
              </a:rPr>
              <a:t>Descriptive analytics on IoT data</a:t>
            </a:r>
            <a:endParaRPr lang="en-US" dirty="0"/>
          </a:p>
        </p:txBody>
      </p:sp>
      <p:sp>
        <p:nvSpPr>
          <p:cNvPr id="3" name="Content Placeholder 2">
            <a:extLst>
              <a:ext uri="{FF2B5EF4-FFF2-40B4-BE49-F238E27FC236}">
                <a16:creationId xmlns:a16="http://schemas.microsoft.com/office/drawing/2014/main" id="{18C8C862-24EC-7542-94E7-D8BEEADCD504}"/>
              </a:ext>
            </a:extLst>
          </p:cNvPr>
          <p:cNvSpPr>
            <a:spLocks noGrp="1"/>
          </p:cNvSpPr>
          <p:nvPr>
            <p:ph idx="1"/>
          </p:nvPr>
        </p:nvSpPr>
        <p:spPr>
          <a:xfrm>
            <a:off x="755072" y="1576243"/>
            <a:ext cx="10515600" cy="4634552"/>
          </a:xfrm>
        </p:spPr>
        <p:txBody>
          <a:bodyPr>
            <a:normAutofit fontScale="62500" lnSpcReduction="20000"/>
          </a:bodyPr>
          <a:lstStyle/>
          <a:p>
            <a:pPr algn="l">
              <a:lnSpc>
                <a:spcPct val="120000"/>
              </a:lnSpc>
            </a:pPr>
            <a:r>
              <a:rPr lang="en-IN" b="0" i="0" u="none" strike="noStrike" dirty="0">
                <a:effectLst/>
                <a:latin typeface="Poppins" pitchFamily="2" charset="77"/>
              </a:rPr>
              <a:t>Focuses on what’s happening, by </a:t>
            </a:r>
            <a:r>
              <a:rPr lang="en-IN" b="1" i="0" u="none" strike="noStrike" dirty="0">
                <a:effectLst/>
                <a:latin typeface="Poppins" pitchFamily="2" charset="77"/>
              </a:rPr>
              <a:t>monitoring the status of IoT devices, machines, products and assets</a:t>
            </a:r>
            <a:r>
              <a:rPr lang="en-IN" b="0" i="0" u="none" strike="noStrike" dirty="0">
                <a:effectLst/>
                <a:latin typeface="Poppins" pitchFamily="2" charset="77"/>
              </a:rPr>
              <a:t>. Determines if things are going as planned, and notifies if anomalies occur. Descriptive analytics is generally implemented </a:t>
            </a:r>
            <a:r>
              <a:rPr lang="en-IN" b="1" i="0" u="none" strike="noStrike" dirty="0">
                <a:effectLst/>
                <a:latin typeface="Poppins" pitchFamily="2" charset="77"/>
              </a:rPr>
              <a:t>as dashboards that show current and historical sensor data, key performance indicators (KPIs), statistics and alerts.</a:t>
            </a:r>
          </a:p>
          <a:p>
            <a:pPr algn="l">
              <a:lnSpc>
                <a:spcPct val="120000"/>
              </a:lnSpc>
            </a:pPr>
            <a:endParaRPr lang="en-IN" b="0" i="0" u="none" strike="noStrike" dirty="0">
              <a:effectLst/>
              <a:latin typeface="Poppins" pitchFamily="2" charset="77"/>
            </a:endParaRPr>
          </a:p>
          <a:p>
            <a:pPr algn="l"/>
            <a:r>
              <a:rPr lang="en-IN" b="0" i="0" u="none" strike="noStrike" dirty="0">
                <a:effectLst/>
                <a:latin typeface="Poppins" pitchFamily="2" charset="77"/>
              </a:rPr>
              <a:t>Addresses questions such as:</a:t>
            </a:r>
          </a:p>
          <a:p>
            <a:pPr algn="l"/>
            <a:endParaRPr lang="en-IN" b="0" i="0" u="none" strike="noStrike" dirty="0">
              <a:effectLst/>
              <a:latin typeface="Poppins" pitchFamily="2" charset="77"/>
            </a:endParaRPr>
          </a:p>
          <a:p>
            <a:pPr algn="l">
              <a:buFont typeface="Arial" panose="020B0604020202020204" pitchFamily="34" charset="0"/>
              <a:buChar char="•"/>
            </a:pPr>
            <a:r>
              <a:rPr lang="en-IN" b="0" i="0" u="none" strike="noStrike" dirty="0">
                <a:solidFill>
                  <a:srgbClr val="0D0F33"/>
                </a:solidFill>
                <a:effectLst/>
                <a:latin typeface="var(--font-family-primary)"/>
              </a:rPr>
              <a:t>Are there any </a:t>
            </a:r>
            <a:r>
              <a:rPr lang="en-IN" b="0" i="0" u="none" strike="noStrike" dirty="0">
                <a:solidFill>
                  <a:srgbClr val="C00000"/>
                </a:solidFill>
                <a:effectLst/>
                <a:latin typeface="var(--font-family-primary)"/>
              </a:rPr>
              <a:t>anomalies</a:t>
            </a:r>
            <a:r>
              <a:rPr lang="en-IN" b="0" i="0" u="none" strike="noStrike" dirty="0">
                <a:solidFill>
                  <a:srgbClr val="0D0F33"/>
                </a:solidFill>
                <a:effectLst/>
                <a:latin typeface="var(--font-family-primary)"/>
              </a:rPr>
              <a:t> that demand attention?</a:t>
            </a:r>
          </a:p>
          <a:p>
            <a:pPr algn="l">
              <a:buFont typeface="Arial" panose="020B0604020202020204" pitchFamily="34" charset="0"/>
              <a:buChar char="•"/>
            </a:pPr>
            <a:r>
              <a:rPr lang="en-IN" b="0" i="0" u="none" strike="noStrike" dirty="0">
                <a:solidFill>
                  <a:srgbClr val="0D0F33"/>
                </a:solidFill>
                <a:effectLst/>
                <a:latin typeface="var(--font-family-primary)"/>
              </a:rPr>
              <a:t>What’s the </a:t>
            </a:r>
            <a:r>
              <a:rPr lang="en-IN" b="0" i="0" u="none" strike="noStrike" dirty="0">
                <a:solidFill>
                  <a:srgbClr val="C00000"/>
                </a:solidFill>
                <a:effectLst/>
                <a:latin typeface="var(--font-family-primary)"/>
              </a:rPr>
              <a:t>utilization and throughput </a:t>
            </a:r>
            <a:r>
              <a:rPr lang="en-IN" b="0" i="0" u="none" strike="noStrike" dirty="0">
                <a:solidFill>
                  <a:srgbClr val="0D0F33"/>
                </a:solidFill>
                <a:effectLst/>
                <a:latin typeface="var(--font-family-primary)"/>
              </a:rPr>
              <a:t>of this machine?</a:t>
            </a:r>
          </a:p>
          <a:p>
            <a:pPr algn="l">
              <a:buFont typeface="Arial" panose="020B0604020202020204" pitchFamily="34" charset="0"/>
              <a:buChar char="•"/>
            </a:pPr>
            <a:r>
              <a:rPr lang="en-IN" b="0" i="0" u="none" strike="noStrike" dirty="0">
                <a:solidFill>
                  <a:srgbClr val="0D0F33"/>
                </a:solidFill>
                <a:effectLst/>
                <a:latin typeface="var(--font-family-primary)"/>
              </a:rPr>
              <a:t>How are consumers </a:t>
            </a:r>
            <a:r>
              <a:rPr lang="en-IN" b="0" i="0" u="none" strike="noStrike" dirty="0">
                <a:solidFill>
                  <a:srgbClr val="C00000"/>
                </a:solidFill>
                <a:effectLst/>
                <a:latin typeface="var(--font-family-primary)"/>
              </a:rPr>
              <a:t>using </a:t>
            </a:r>
            <a:r>
              <a:rPr lang="en-IN" b="0" i="0" u="none" strike="noStrike" dirty="0">
                <a:solidFill>
                  <a:srgbClr val="0D0F33"/>
                </a:solidFill>
                <a:effectLst/>
                <a:latin typeface="var(--font-family-primary)"/>
              </a:rPr>
              <a:t>our products?</a:t>
            </a:r>
          </a:p>
          <a:p>
            <a:pPr algn="l">
              <a:buFont typeface="Arial" panose="020B0604020202020204" pitchFamily="34" charset="0"/>
              <a:buChar char="•"/>
            </a:pPr>
            <a:r>
              <a:rPr lang="en-IN" b="0" i="0" u="none" strike="noStrike" dirty="0">
                <a:solidFill>
                  <a:srgbClr val="0D0F33"/>
                </a:solidFill>
                <a:effectLst/>
                <a:latin typeface="var(--font-family-primary)"/>
              </a:rPr>
              <a:t>Where do my assets reside?</a:t>
            </a:r>
          </a:p>
          <a:p>
            <a:pPr algn="l">
              <a:buFont typeface="Arial" panose="020B0604020202020204" pitchFamily="34" charset="0"/>
              <a:buChar char="•"/>
            </a:pPr>
            <a:r>
              <a:rPr lang="en-IN" b="0" i="0" u="none" strike="noStrike" dirty="0">
                <a:solidFill>
                  <a:srgbClr val="0D0F33"/>
                </a:solidFill>
                <a:effectLst/>
                <a:latin typeface="var(--font-family-primary)"/>
              </a:rPr>
              <a:t>How </a:t>
            </a:r>
            <a:r>
              <a:rPr lang="en-IN" b="0" i="0" u="none" strike="noStrike" dirty="0">
                <a:solidFill>
                  <a:srgbClr val="C00000"/>
                </a:solidFill>
                <a:effectLst/>
                <a:latin typeface="var(--font-family-primary)"/>
              </a:rPr>
              <a:t>many components </a:t>
            </a:r>
            <a:r>
              <a:rPr lang="en-IN" b="0" i="0" u="none" strike="noStrike" dirty="0">
                <a:solidFill>
                  <a:srgbClr val="0D0F33"/>
                </a:solidFill>
                <a:effectLst/>
                <a:latin typeface="var(--font-family-primary)"/>
              </a:rPr>
              <a:t>are we creating with this tool?</a:t>
            </a:r>
          </a:p>
          <a:p>
            <a:pPr algn="l">
              <a:buFont typeface="Arial" panose="020B0604020202020204" pitchFamily="34" charset="0"/>
              <a:buChar char="•"/>
            </a:pPr>
            <a:r>
              <a:rPr lang="en-IN" b="0" i="0" u="none" strike="noStrike" dirty="0">
                <a:effectLst/>
                <a:latin typeface="var(--font-family-primary)"/>
              </a:rPr>
              <a:t>How</a:t>
            </a:r>
            <a:r>
              <a:rPr lang="en-IN" b="0" i="0" u="none" strike="noStrike" dirty="0">
                <a:solidFill>
                  <a:srgbClr val="C00000"/>
                </a:solidFill>
                <a:effectLst/>
                <a:latin typeface="var(--font-family-primary)"/>
              </a:rPr>
              <a:t> much energy </a:t>
            </a:r>
            <a:r>
              <a:rPr lang="en-IN" b="0" i="0" u="none" strike="noStrike" dirty="0">
                <a:solidFill>
                  <a:srgbClr val="0D0F33"/>
                </a:solidFill>
                <a:effectLst/>
                <a:latin typeface="var(--font-family-primary)"/>
              </a:rPr>
              <a:t>is this machine using?</a:t>
            </a:r>
          </a:p>
          <a:p>
            <a:endParaRPr lang="en-US" dirty="0"/>
          </a:p>
        </p:txBody>
      </p:sp>
      <p:sp>
        <p:nvSpPr>
          <p:cNvPr id="4" name="Date Placeholder 3">
            <a:extLst>
              <a:ext uri="{FF2B5EF4-FFF2-40B4-BE49-F238E27FC236}">
                <a16:creationId xmlns:a16="http://schemas.microsoft.com/office/drawing/2014/main" id="{20026F27-07D7-E94C-AE53-F036441309E0}"/>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461DC745-7165-FA4A-95F6-11D14C168F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B7B5135-80F8-2E40-855B-D5645CEB18A4}"/>
              </a:ext>
            </a:extLst>
          </p:cNvPr>
          <p:cNvSpPr>
            <a:spLocks noGrp="1"/>
          </p:cNvSpPr>
          <p:nvPr>
            <p:ph type="sldNum" sz="quarter" idx="12"/>
          </p:nvPr>
        </p:nvSpPr>
        <p:spPr/>
        <p:txBody>
          <a:bodyPr/>
          <a:lstStyle/>
          <a:p>
            <a:fld id="{6E91CC32-6A6B-4E2E-BBA1-6864F305DA26}" type="slidenum">
              <a:rPr lang="en-US" smtClean="0"/>
              <a:t>16</a:t>
            </a:fld>
            <a:endParaRPr lang="en-US"/>
          </a:p>
        </p:txBody>
      </p:sp>
    </p:spTree>
    <p:extLst>
      <p:ext uri="{BB962C8B-B14F-4D97-AF65-F5344CB8AC3E}">
        <p14:creationId xmlns:p14="http://schemas.microsoft.com/office/powerpoint/2010/main" val="2741112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4043-31DF-9445-8C6C-96B421B87F04}"/>
              </a:ext>
            </a:extLst>
          </p:cNvPr>
          <p:cNvSpPr>
            <a:spLocks noGrp="1"/>
          </p:cNvSpPr>
          <p:nvPr>
            <p:ph type="title"/>
          </p:nvPr>
        </p:nvSpPr>
        <p:spPr/>
        <p:txBody>
          <a:bodyPr/>
          <a:lstStyle/>
          <a:p>
            <a:r>
              <a:rPr lang="en-IN" b="1" i="0" u="none" strike="noStrike" dirty="0">
                <a:effectLst/>
                <a:latin typeface="Poppins" pitchFamily="2" charset="77"/>
              </a:rPr>
              <a:t>Diagnostic analytics on IoT data</a:t>
            </a:r>
            <a:br>
              <a:rPr lang="en-IN" b="0" i="0" u="none" strike="noStrike" dirty="0">
                <a:effectLst/>
                <a:latin typeface="Poppins" pitchFamily="2" charset="77"/>
              </a:rPr>
            </a:br>
            <a:endParaRPr lang="en-US" dirty="0"/>
          </a:p>
        </p:txBody>
      </p:sp>
      <p:sp>
        <p:nvSpPr>
          <p:cNvPr id="3" name="Content Placeholder 2">
            <a:extLst>
              <a:ext uri="{FF2B5EF4-FFF2-40B4-BE49-F238E27FC236}">
                <a16:creationId xmlns:a16="http://schemas.microsoft.com/office/drawing/2014/main" id="{079606D2-701D-DA45-ABBD-97672F5B62CD}"/>
              </a:ext>
            </a:extLst>
          </p:cNvPr>
          <p:cNvSpPr>
            <a:spLocks noGrp="1"/>
          </p:cNvSpPr>
          <p:nvPr>
            <p:ph idx="1"/>
          </p:nvPr>
        </p:nvSpPr>
        <p:spPr/>
        <p:txBody>
          <a:bodyPr>
            <a:normAutofit fontScale="70000" lnSpcReduction="20000"/>
          </a:bodyPr>
          <a:lstStyle/>
          <a:p>
            <a:pPr algn="l">
              <a:lnSpc>
                <a:spcPct val="120000"/>
              </a:lnSpc>
            </a:pPr>
            <a:r>
              <a:rPr lang="en-IN" b="0" i="0" u="none" strike="noStrike" dirty="0">
                <a:effectLst/>
                <a:latin typeface="Poppins" pitchFamily="2" charset="77"/>
              </a:rPr>
              <a:t>Answers the question: </a:t>
            </a:r>
            <a:r>
              <a:rPr lang="en-IN" b="1" i="0" u="none" strike="noStrike" dirty="0">
                <a:effectLst/>
                <a:latin typeface="Poppins" pitchFamily="2" charset="77"/>
              </a:rPr>
              <a:t>why is something happening? </a:t>
            </a:r>
            <a:r>
              <a:rPr lang="en-IN" b="0" i="0" u="none" strike="noStrike" dirty="0" err="1">
                <a:effectLst/>
                <a:latin typeface="Poppins" pitchFamily="2" charset="77"/>
              </a:rPr>
              <a:t>Analyzes</a:t>
            </a:r>
            <a:r>
              <a:rPr lang="en-IN" b="0" i="0" u="none" strike="noStrike" dirty="0">
                <a:effectLst/>
                <a:latin typeface="Poppins" pitchFamily="2" charset="77"/>
              </a:rPr>
              <a:t> IoT data to identify core problems and to fix or improve a service, product or process.</a:t>
            </a:r>
          </a:p>
          <a:p>
            <a:pPr algn="l">
              <a:lnSpc>
                <a:spcPct val="120000"/>
              </a:lnSpc>
            </a:pPr>
            <a:r>
              <a:rPr lang="en-IN" b="0" i="0" u="none" strike="noStrike" dirty="0">
                <a:effectLst/>
                <a:latin typeface="Poppins" pitchFamily="2" charset="77"/>
              </a:rPr>
              <a:t>Diagnostic capabilities are typically extensions to dashboards that permit users to drill into data, compare it, and visualize correlations and trends in an ad-hoc manner. </a:t>
            </a:r>
          </a:p>
          <a:p>
            <a:pPr algn="l">
              <a:lnSpc>
                <a:spcPct val="120000"/>
              </a:lnSpc>
            </a:pPr>
            <a:r>
              <a:rPr lang="en-IN" b="0" i="0" u="none" strike="noStrike" dirty="0">
                <a:effectLst/>
                <a:latin typeface="Poppins" pitchFamily="2" charset="77"/>
              </a:rPr>
              <a:t>Addresses questions such as:</a:t>
            </a:r>
          </a:p>
          <a:p>
            <a:pPr algn="l">
              <a:lnSpc>
                <a:spcPct val="120000"/>
              </a:lnSpc>
            </a:pPr>
            <a:endParaRPr lang="en-IN" b="0" i="0" u="none" strike="noStrike" dirty="0">
              <a:effectLst/>
              <a:latin typeface="Poppins" pitchFamily="2" charset="77"/>
            </a:endParaRPr>
          </a:p>
          <a:p>
            <a:pPr algn="l">
              <a:buFont typeface="Arial" panose="020B0604020202020204" pitchFamily="34" charset="0"/>
              <a:buChar char="•"/>
            </a:pPr>
            <a:r>
              <a:rPr lang="en-IN" b="0" i="0" u="none" strike="noStrike" dirty="0">
                <a:solidFill>
                  <a:srgbClr val="0D0F33"/>
                </a:solidFill>
                <a:effectLst/>
                <a:latin typeface="var(--font-family-primary)"/>
              </a:rPr>
              <a:t>Why is this machine producing </a:t>
            </a:r>
            <a:r>
              <a:rPr lang="en-IN" b="0" i="0" u="none" strike="noStrike" dirty="0">
                <a:effectLst/>
                <a:latin typeface="var(--font-family-primary)"/>
              </a:rPr>
              <a:t>more defective parts </a:t>
            </a:r>
            <a:r>
              <a:rPr lang="en-IN" b="0" i="0" u="none" strike="noStrike" dirty="0">
                <a:solidFill>
                  <a:srgbClr val="0D0F33"/>
                </a:solidFill>
                <a:effectLst/>
                <a:latin typeface="var(--font-family-primary)"/>
              </a:rPr>
              <a:t>than other machines?</a:t>
            </a:r>
          </a:p>
          <a:p>
            <a:pPr algn="l">
              <a:buFont typeface="Arial" panose="020B0604020202020204" pitchFamily="34" charset="0"/>
              <a:buChar char="•"/>
            </a:pPr>
            <a:r>
              <a:rPr lang="en-IN" b="0" i="0" u="none" strike="noStrike" dirty="0">
                <a:solidFill>
                  <a:srgbClr val="0D0F33"/>
                </a:solidFill>
                <a:effectLst/>
                <a:latin typeface="var(--font-family-primary)"/>
              </a:rPr>
              <a:t>Why is this machine consuming excessive energy?</a:t>
            </a:r>
          </a:p>
          <a:p>
            <a:pPr algn="l">
              <a:buFont typeface="Arial" panose="020B0604020202020204" pitchFamily="34" charset="0"/>
              <a:buChar char="•"/>
            </a:pPr>
            <a:r>
              <a:rPr lang="en-IN" b="0" i="0" u="none" strike="noStrike" dirty="0">
                <a:solidFill>
                  <a:srgbClr val="0D0F33"/>
                </a:solidFill>
                <a:effectLst/>
                <a:latin typeface="var(--font-family-primary)"/>
              </a:rPr>
              <a:t>Why aren’t we producing enough parts with this tool?</a:t>
            </a:r>
          </a:p>
          <a:p>
            <a:pPr algn="l">
              <a:buFont typeface="Arial" panose="020B0604020202020204" pitchFamily="34" charset="0"/>
              <a:buChar char="•"/>
            </a:pPr>
            <a:r>
              <a:rPr lang="en-IN" b="0" i="0" u="none" strike="noStrike" dirty="0">
                <a:solidFill>
                  <a:srgbClr val="0D0F33"/>
                </a:solidFill>
                <a:effectLst/>
                <a:latin typeface="var(--font-family-primary)"/>
              </a:rPr>
              <a:t>Why are we getting a lot of product returns from American customers?</a:t>
            </a:r>
          </a:p>
          <a:p>
            <a:endParaRPr lang="en-US" dirty="0"/>
          </a:p>
        </p:txBody>
      </p:sp>
      <p:sp>
        <p:nvSpPr>
          <p:cNvPr id="4" name="Date Placeholder 3">
            <a:extLst>
              <a:ext uri="{FF2B5EF4-FFF2-40B4-BE49-F238E27FC236}">
                <a16:creationId xmlns:a16="http://schemas.microsoft.com/office/drawing/2014/main" id="{6B826821-589D-544A-8A4D-32F076518748}"/>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F98B33F6-17E9-C840-B858-9F7A9B5DC87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9A8D3AE-4167-1846-82DB-527004D6448A}"/>
              </a:ext>
            </a:extLst>
          </p:cNvPr>
          <p:cNvSpPr>
            <a:spLocks noGrp="1"/>
          </p:cNvSpPr>
          <p:nvPr>
            <p:ph type="sldNum" sz="quarter" idx="12"/>
          </p:nvPr>
        </p:nvSpPr>
        <p:spPr/>
        <p:txBody>
          <a:bodyPr/>
          <a:lstStyle/>
          <a:p>
            <a:fld id="{6E91CC32-6A6B-4E2E-BBA1-6864F305DA26}" type="slidenum">
              <a:rPr lang="en-US" smtClean="0"/>
              <a:t>17</a:t>
            </a:fld>
            <a:endParaRPr lang="en-US"/>
          </a:p>
        </p:txBody>
      </p:sp>
    </p:spTree>
    <p:extLst>
      <p:ext uri="{BB962C8B-B14F-4D97-AF65-F5344CB8AC3E}">
        <p14:creationId xmlns:p14="http://schemas.microsoft.com/office/powerpoint/2010/main" val="288867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0D42-0E29-EF49-95B4-B1A10BD3BE66}"/>
              </a:ext>
            </a:extLst>
          </p:cNvPr>
          <p:cNvSpPr>
            <a:spLocks noGrp="1"/>
          </p:cNvSpPr>
          <p:nvPr>
            <p:ph type="title"/>
          </p:nvPr>
        </p:nvSpPr>
        <p:spPr/>
        <p:txBody>
          <a:bodyPr>
            <a:normAutofit/>
          </a:bodyPr>
          <a:lstStyle/>
          <a:p>
            <a:r>
              <a:rPr lang="en-IN" b="1" i="0" u="none" strike="noStrike" dirty="0">
                <a:solidFill>
                  <a:srgbClr val="323B42"/>
                </a:solidFill>
                <a:effectLst/>
                <a:latin typeface="Raleway" pitchFamily="2" charset="77"/>
              </a:rPr>
              <a:t>Predictive Analytics </a:t>
            </a:r>
            <a:endParaRPr lang="en-US" dirty="0"/>
          </a:p>
        </p:txBody>
      </p:sp>
      <p:sp>
        <p:nvSpPr>
          <p:cNvPr id="3" name="Content Placeholder 2">
            <a:extLst>
              <a:ext uri="{FF2B5EF4-FFF2-40B4-BE49-F238E27FC236}">
                <a16:creationId xmlns:a16="http://schemas.microsoft.com/office/drawing/2014/main" id="{F5C2ACA0-F3B7-A24F-A884-4D4EE7358933}"/>
              </a:ext>
            </a:extLst>
          </p:cNvPr>
          <p:cNvSpPr>
            <a:spLocks noGrp="1"/>
          </p:cNvSpPr>
          <p:nvPr>
            <p:ph idx="1"/>
          </p:nvPr>
        </p:nvSpPr>
        <p:spPr/>
        <p:txBody>
          <a:bodyPr>
            <a:normAutofit lnSpcReduction="10000"/>
          </a:bodyPr>
          <a:lstStyle/>
          <a:p>
            <a:pPr algn="just"/>
            <a:r>
              <a:rPr lang="en-IN" b="0" i="0" u="none" strike="noStrike" dirty="0">
                <a:solidFill>
                  <a:srgbClr val="323B42"/>
                </a:solidFill>
                <a:effectLst/>
                <a:latin typeface="Raleway" pitchFamily="2" charset="77"/>
              </a:rPr>
              <a:t>Predictive analytics incorporates machine learning capabilities to assess the likelihood of a future event happening. </a:t>
            </a:r>
          </a:p>
          <a:p>
            <a:pPr algn="just"/>
            <a:r>
              <a:rPr lang="en-IN" b="0" i="0" u="none" strike="noStrike" dirty="0">
                <a:solidFill>
                  <a:srgbClr val="323B42"/>
                </a:solidFill>
                <a:effectLst/>
                <a:latin typeface="Raleway" pitchFamily="2" charset="77"/>
              </a:rPr>
              <a:t>Machine learning models are trained with vast amounts of historical data that allow it to identify trends and the probabilities of certain things leading to certain outcomes.</a:t>
            </a:r>
          </a:p>
          <a:p>
            <a:pPr algn="just"/>
            <a:r>
              <a:rPr lang="en-IN" b="0" i="0" u="none" strike="noStrike" dirty="0">
                <a:solidFill>
                  <a:srgbClr val="323B42"/>
                </a:solidFill>
                <a:effectLst/>
                <a:latin typeface="Raleway" pitchFamily="2" charset="77"/>
              </a:rPr>
              <a:t> It applies this knowledge to the real-time data coming in from IoT devices to effectively predict the future. These types of insights give organizations the time to act proactively to change the predicted outcome if it’s not what is desired.</a:t>
            </a:r>
          </a:p>
          <a:p>
            <a:pPr algn="just"/>
            <a:endParaRPr lang="en-US" dirty="0"/>
          </a:p>
        </p:txBody>
      </p:sp>
      <p:sp>
        <p:nvSpPr>
          <p:cNvPr id="4" name="Date Placeholder 3">
            <a:extLst>
              <a:ext uri="{FF2B5EF4-FFF2-40B4-BE49-F238E27FC236}">
                <a16:creationId xmlns:a16="http://schemas.microsoft.com/office/drawing/2014/main" id="{194845AD-D548-8D4D-90C1-0BD8ABBB8E32}"/>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1C1E6213-DC10-7841-8FF1-ED0EEEDD6F4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A1BFBA4-B755-9C4B-86B9-57A175513013}"/>
              </a:ext>
            </a:extLst>
          </p:cNvPr>
          <p:cNvSpPr>
            <a:spLocks noGrp="1"/>
          </p:cNvSpPr>
          <p:nvPr>
            <p:ph type="sldNum" sz="quarter" idx="12"/>
          </p:nvPr>
        </p:nvSpPr>
        <p:spPr/>
        <p:txBody>
          <a:bodyPr/>
          <a:lstStyle/>
          <a:p>
            <a:fld id="{6E91CC32-6A6B-4E2E-BBA1-6864F305DA26}" type="slidenum">
              <a:rPr lang="en-US" smtClean="0"/>
              <a:t>18</a:t>
            </a:fld>
            <a:endParaRPr lang="en-US"/>
          </a:p>
        </p:txBody>
      </p:sp>
    </p:spTree>
    <p:extLst>
      <p:ext uri="{BB962C8B-B14F-4D97-AF65-F5344CB8AC3E}">
        <p14:creationId xmlns:p14="http://schemas.microsoft.com/office/powerpoint/2010/main" val="3101885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0D42-0E29-EF49-95B4-B1A10BD3BE66}"/>
              </a:ext>
            </a:extLst>
          </p:cNvPr>
          <p:cNvSpPr>
            <a:spLocks noGrp="1"/>
          </p:cNvSpPr>
          <p:nvPr>
            <p:ph type="title"/>
          </p:nvPr>
        </p:nvSpPr>
        <p:spPr/>
        <p:txBody>
          <a:bodyPr>
            <a:normAutofit/>
          </a:bodyPr>
          <a:lstStyle/>
          <a:p>
            <a:r>
              <a:rPr lang="en-IN" b="1" i="0" u="none" strike="noStrike" dirty="0">
                <a:solidFill>
                  <a:srgbClr val="323B42"/>
                </a:solidFill>
                <a:effectLst/>
                <a:latin typeface="Raleway" pitchFamily="2" charset="77"/>
              </a:rPr>
              <a:t>Prescriptive Analytics </a:t>
            </a:r>
            <a:endParaRPr lang="en-US" dirty="0"/>
          </a:p>
        </p:txBody>
      </p:sp>
      <p:sp>
        <p:nvSpPr>
          <p:cNvPr id="3" name="Content Placeholder 2">
            <a:extLst>
              <a:ext uri="{FF2B5EF4-FFF2-40B4-BE49-F238E27FC236}">
                <a16:creationId xmlns:a16="http://schemas.microsoft.com/office/drawing/2014/main" id="{F5C2ACA0-F3B7-A24F-A884-4D4EE7358933}"/>
              </a:ext>
            </a:extLst>
          </p:cNvPr>
          <p:cNvSpPr>
            <a:spLocks noGrp="1"/>
          </p:cNvSpPr>
          <p:nvPr>
            <p:ph idx="1"/>
          </p:nvPr>
        </p:nvSpPr>
        <p:spPr/>
        <p:txBody>
          <a:bodyPr>
            <a:normAutofit/>
          </a:bodyPr>
          <a:lstStyle/>
          <a:p>
            <a:pPr algn="just"/>
            <a:r>
              <a:rPr lang="en-IN" b="0" i="0" u="none" strike="noStrike" dirty="0">
                <a:solidFill>
                  <a:srgbClr val="323B42"/>
                </a:solidFill>
                <a:effectLst/>
                <a:latin typeface="Raleway" pitchFamily="2" charset="77"/>
              </a:rPr>
              <a:t>One of the more advanced analytics capabilities is prescriptive. </a:t>
            </a:r>
          </a:p>
          <a:p>
            <a:pPr algn="just"/>
            <a:r>
              <a:rPr lang="en-IN" b="0" i="0" u="none" strike="noStrike" dirty="0">
                <a:solidFill>
                  <a:srgbClr val="323B42"/>
                </a:solidFill>
                <a:effectLst/>
                <a:latin typeface="Raleway" pitchFamily="2" charset="77"/>
              </a:rPr>
              <a:t>Prescriptive analytics gives additional insights into what actions you can take to impact the results of descriptive, diagnostic, or predictive analytics. </a:t>
            </a:r>
          </a:p>
          <a:p>
            <a:pPr algn="just"/>
            <a:r>
              <a:rPr lang="en-IN" b="0" i="0" u="none" strike="noStrike" dirty="0">
                <a:solidFill>
                  <a:srgbClr val="323B42"/>
                </a:solidFill>
                <a:effectLst/>
                <a:latin typeface="Raleway" pitchFamily="2" charset="77"/>
              </a:rPr>
              <a:t>It helps organizations better understand how they can </a:t>
            </a:r>
            <a:r>
              <a:rPr lang="en-IN" b="0" i="0" u="none" strike="noStrike" dirty="0">
                <a:solidFill>
                  <a:srgbClr val="FF0000"/>
                </a:solidFill>
                <a:effectLst/>
                <a:latin typeface="Raleway" pitchFamily="2" charset="77"/>
              </a:rPr>
              <a:t>prevent failures, improve effectiveness, avoid or increase outputs </a:t>
            </a:r>
            <a:r>
              <a:rPr lang="en-IN" b="0" i="0" u="none" strike="noStrike" dirty="0">
                <a:solidFill>
                  <a:srgbClr val="323B42"/>
                </a:solidFill>
                <a:effectLst/>
                <a:latin typeface="Raleway" pitchFamily="2" charset="77"/>
              </a:rPr>
              <a:t>and more. </a:t>
            </a:r>
          </a:p>
          <a:p>
            <a:pPr algn="just"/>
            <a:endParaRPr lang="en-US" dirty="0"/>
          </a:p>
        </p:txBody>
      </p:sp>
      <p:sp>
        <p:nvSpPr>
          <p:cNvPr id="4" name="Date Placeholder 3">
            <a:extLst>
              <a:ext uri="{FF2B5EF4-FFF2-40B4-BE49-F238E27FC236}">
                <a16:creationId xmlns:a16="http://schemas.microsoft.com/office/drawing/2014/main" id="{194845AD-D548-8D4D-90C1-0BD8ABBB8E32}"/>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1C1E6213-DC10-7841-8FF1-ED0EEEDD6F4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A1BFBA4-B755-9C4B-86B9-57A175513013}"/>
              </a:ext>
            </a:extLst>
          </p:cNvPr>
          <p:cNvSpPr>
            <a:spLocks noGrp="1"/>
          </p:cNvSpPr>
          <p:nvPr>
            <p:ph type="sldNum" sz="quarter" idx="12"/>
          </p:nvPr>
        </p:nvSpPr>
        <p:spPr/>
        <p:txBody>
          <a:bodyPr/>
          <a:lstStyle/>
          <a:p>
            <a:fld id="{6E91CC32-6A6B-4E2E-BBA1-6864F305DA26}" type="slidenum">
              <a:rPr lang="en-US" smtClean="0"/>
              <a:t>19</a:t>
            </a:fld>
            <a:endParaRPr lang="en-US"/>
          </a:p>
        </p:txBody>
      </p:sp>
    </p:spTree>
    <p:extLst>
      <p:ext uri="{BB962C8B-B14F-4D97-AF65-F5344CB8AC3E}">
        <p14:creationId xmlns:p14="http://schemas.microsoft.com/office/powerpoint/2010/main" val="2233422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BE30-9864-FE42-AEE3-28DFB6EEBF26}"/>
              </a:ext>
            </a:extLst>
          </p:cNvPr>
          <p:cNvSpPr>
            <a:spLocks noGrp="1"/>
          </p:cNvSpPr>
          <p:nvPr>
            <p:ph type="title"/>
          </p:nvPr>
        </p:nvSpPr>
        <p:spPr>
          <a:xfrm>
            <a:off x="838200" y="365125"/>
            <a:ext cx="10515600" cy="721583"/>
          </a:xfrm>
        </p:spPr>
        <p:txBody>
          <a:bodyPr>
            <a:normAutofit fontScale="90000"/>
          </a:bodyPr>
          <a:lstStyle/>
          <a:p>
            <a:br>
              <a:rPr lang="en-IN" sz="3600" dirty="0">
                <a:effectLst/>
                <a:latin typeface="ArialNarrow" panose="020B0606020202030204" pitchFamily="34" charset="0"/>
              </a:rPr>
            </a:br>
            <a:r>
              <a:rPr lang="en-IN" sz="3600" dirty="0">
                <a:effectLst/>
                <a:latin typeface="ArialNarrow" panose="020B0606020202030204" pitchFamily="34" charset="0"/>
              </a:rPr>
              <a:t>21CSE429T  DATA SCIENCE FOR INTERNET OF THINGS </a:t>
            </a:r>
            <a:br>
              <a:rPr lang="en-IN" dirty="0"/>
            </a:br>
            <a:endParaRPr lang="en-US" dirty="0"/>
          </a:p>
        </p:txBody>
      </p:sp>
      <p:graphicFrame>
        <p:nvGraphicFramePr>
          <p:cNvPr id="8" name="Table 8">
            <a:extLst>
              <a:ext uri="{FF2B5EF4-FFF2-40B4-BE49-F238E27FC236}">
                <a16:creationId xmlns:a16="http://schemas.microsoft.com/office/drawing/2014/main" id="{D1416401-4712-F84B-8EC8-3706E06A71E5}"/>
              </a:ext>
            </a:extLst>
          </p:cNvPr>
          <p:cNvGraphicFramePr>
            <a:graphicFrameLocks noGrp="1"/>
          </p:cNvGraphicFramePr>
          <p:nvPr>
            <p:ph idx="1"/>
            <p:extLst>
              <p:ext uri="{D42A27DB-BD31-4B8C-83A1-F6EECF244321}">
                <p14:modId xmlns:p14="http://schemas.microsoft.com/office/powerpoint/2010/main" val="2157284538"/>
              </p:ext>
            </p:extLst>
          </p:nvPr>
        </p:nvGraphicFramePr>
        <p:xfrm>
          <a:off x="345989" y="1186249"/>
          <a:ext cx="11318789" cy="4942702"/>
        </p:xfrm>
        <a:graphic>
          <a:graphicData uri="http://schemas.openxmlformats.org/drawingml/2006/table">
            <a:tbl>
              <a:tblPr firstRow="1" bandRow="1">
                <a:tableStyleId>{5C22544A-7EE6-4342-B048-85BDC9FD1C3A}</a:tableStyleId>
              </a:tblPr>
              <a:tblGrid>
                <a:gridCol w="11318789">
                  <a:extLst>
                    <a:ext uri="{9D8B030D-6E8A-4147-A177-3AD203B41FA5}">
                      <a16:colId xmlns:a16="http://schemas.microsoft.com/office/drawing/2014/main" val="1863315601"/>
                    </a:ext>
                  </a:extLst>
                </a:gridCol>
              </a:tblGrid>
              <a:tr h="661231">
                <a:tc>
                  <a:txBody>
                    <a:bodyPr/>
                    <a:lstStyle/>
                    <a:p>
                      <a:r>
                        <a:rPr lang="en-US" dirty="0"/>
                        <a:t>Syllabus</a:t>
                      </a:r>
                    </a:p>
                  </a:txBody>
                  <a:tcPr/>
                </a:tc>
                <a:extLst>
                  <a:ext uri="{0D108BD9-81ED-4DB2-BD59-A6C34878D82A}">
                    <a16:rowId xmlns:a16="http://schemas.microsoft.com/office/drawing/2014/main" val="3797003129"/>
                  </a:ext>
                </a:extLst>
              </a:tr>
              <a:tr h="1325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dk1"/>
                          </a:solidFill>
                          <a:effectLst/>
                          <a:latin typeface="+mn-lt"/>
                          <a:ea typeface="+mn-ea"/>
                          <a:cs typeface="+mn-cs"/>
                        </a:rPr>
                        <a:t>Unit-1 - Defining IoT Analytics and Challenges           9 Hrs</a:t>
                      </a:r>
                      <a:endParaRPr lang="en-IN" dirty="0"/>
                    </a:p>
                    <a:p>
                      <a:r>
                        <a:rPr lang="en-IN" sz="1800" i="1" kern="1200" dirty="0">
                          <a:solidFill>
                            <a:schemeClr val="dk1"/>
                          </a:solidFill>
                          <a:effectLst/>
                          <a:latin typeface="+mn-lt"/>
                          <a:ea typeface="+mn-ea"/>
                          <a:cs typeface="+mn-cs"/>
                        </a:rPr>
                        <a:t>The situation - Defining IoT analytics - Defining analytics - Defining the Internet of Things - The concept of constrained - IoT analytics challenges - The data volume - Problems with</a:t>
                      </a:r>
                      <a:br>
                        <a:rPr lang="en-IN" sz="1800" i="1" kern="1200" dirty="0">
                          <a:solidFill>
                            <a:schemeClr val="dk1"/>
                          </a:solidFill>
                          <a:effectLst/>
                          <a:latin typeface="+mn-lt"/>
                          <a:ea typeface="+mn-ea"/>
                          <a:cs typeface="+mn-cs"/>
                        </a:rPr>
                      </a:br>
                      <a:r>
                        <a:rPr lang="en-IN" sz="1800" i="1" kern="1200" dirty="0">
                          <a:solidFill>
                            <a:schemeClr val="dk1"/>
                          </a:solidFill>
                          <a:effectLst/>
                          <a:latin typeface="+mn-lt"/>
                          <a:ea typeface="+mn-ea"/>
                          <a:cs typeface="+mn-cs"/>
                        </a:rPr>
                        <a:t>Data quality - Analytics challenges - Business value concerns</a:t>
                      </a:r>
                      <a:endParaRPr lang="en-IN" dirty="0"/>
                    </a:p>
                  </a:txBody>
                  <a:tcPr/>
                </a:tc>
                <a:extLst>
                  <a:ext uri="{0D108BD9-81ED-4DB2-BD59-A6C34878D82A}">
                    <a16:rowId xmlns:a16="http://schemas.microsoft.com/office/drawing/2014/main" val="2448006271"/>
                  </a:ext>
                </a:extLst>
              </a:tr>
              <a:tr h="16310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dk1"/>
                          </a:solidFill>
                          <a:effectLst/>
                          <a:latin typeface="+mn-lt"/>
                          <a:ea typeface="+mn-ea"/>
                          <a:cs typeface="+mn-cs"/>
                        </a:rPr>
                        <a:t>Unit-2 - IoT Devices, Networking Protocols and Standards for Internet of Things         9 Hrs</a:t>
                      </a:r>
                      <a:br>
                        <a:rPr lang="en-IN" sz="1800" b="1" i="1" kern="1200" dirty="0">
                          <a:solidFill>
                            <a:schemeClr val="dk1"/>
                          </a:solidFill>
                          <a:effectLst/>
                          <a:latin typeface="+mn-lt"/>
                          <a:ea typeface="+mn-ea"/>
                          <a:cs typeface="+mn-cs"/>
                        </a:rPr>
                      </a:br>
                      <a:r>
                        <a:rPr lang="en-IN" sz="1800" i="1" kern="1200" dirty="0">
                          <a:solidFill>
                            <a:schemeClr val="dk1"/>
                          </a:solidFill>
                          <a:effectLst/>
                          <a:latin typeface="+mn-lt"/>
                          <a:ea typeface="+mn-ea"/>
                          <a:cs typeface="+mn-cs"/>
                        </a:rPr>
                        <a:t>IoT Devices-Healthcare-Manufacturing-Transportation and logistics-Retail-Oil and gas- - Home automation or monitoring - Wearables - Sensor types-IoT Data Link Protocols-Network Layer Routing Protocols - Network Layer-Encapsulation Protocols -Session Layer Protocols-IoT Management Protocols-Security in IoT Protocols-IoT Challenges </a:t>
                      </a:r>
                      <a:endParaRPr lang="en-IN" dirty="0"/>
                    </a:p>
                    <a:p>
                      <a:endParaRPr lang="en-US" dirty="0"/>
                    </a:p>
                  </a:txBody>
                  <a:tcPr/>
                </a:tc>
                <a:extLst>
                  <a:ext uri="{0D108BD9-81ED-4DB2-BD59-A6C34878D82A}">
                    <a16:rowId xmlns:a16="http://schemas.microsoft.com/office/drawing/2014/main" val="724766425"/>
                  </a:ext>
                </a:extLst>
              </a:tr>
              <a:tr h="1325217">
                <a:tc>
                  <a:txBody>
                    <a:bodyPr/>
                    <a:lstStyle/>
                    <a:p>
                      <a:r>
                        <a:rPr lang="en-IN" sz="1800" b="1" i="1" kern="1200" dirty="0">
                          <a:solidFill>
                            <a:schemeClr val="dk1"/>
                          </a:solidFill>
                          <a:effectLst/>
                          <a:latin typeface="+mn-lt"/>
                          <a:ea typeface="+mn-ea"/>
                          <a:cs typeface="+mn-cs"/>
                        </a:rPr>
                        <a:t>Unit-3 - IoT Sensing, Mobile and Cognitive Systems      9 Hrs</a:t>
                      </a:r>
                      <a:endParaRPr lang="en-IN" dirty="0"/>
                    </a:p>
                    <a:p>
                      <a:r>
                        <a:rPr lang="en-IN" sz="1800" i="1" kern="1200" dirty="0">
                          <a:solidFill>
                            <a:schemeClr val="dk1"/>
                          </a:solidFill>
                          <a:effectLst/>
                          <a:latin typeface="+mn-lt"/>
                          <a:ea typeface="+mn-ea"/>
                          <a:cs typeface="+mn-cs"/>
                        </a:rPr>
                        <a:t>Sensing Technologies for Internet of Things - IoT Interactions with GPS, Clouds and Smart Machines - Radio Frequency Identification (RFID) - Sensors, Wireless Sensor Networks and GPS Systems - Cognitive Computing Technologies and Prototype Systems – Problems</a:t>
                      </a:r>
                      <a:endParaRPr lang="en-US" dirty="0"/>
                    </a:p>
                  </a:txBody>
                  <a:tcPr/>
                </a:tc>
                <a:extLst>
                  <a:ext uri="{0D108BD9-81ED-4DB2-BD59-A6C34878D82A}">
                    <a16:rowId xmlns:a16="http://schemas.microsoft.com/office/drawing/2014/main" val="4269830713"/>
                  </a:ext>
                </a:extLst>
              </a:tr>
            </a:tbl>
          </a:graphicData>
        </a:graphic>
      </p:graphicFrame>
      <p:sp>
        <p:nvSpPr>
          <p:cNvPr id="4" name="Date Placeholder 3">
            <a:extLst>
              <a:ext uri="{FF2B5EF4-FFF2-40B4-BE49-F238E27FC236}">
                <a16:creationId xmlns:a16="http://schemas.microsoft.com/office/drawing/2014/main" id="{9345A4A4-D4D0-004C-9C8B-7F4CB4E61F57}"/>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90DB0838-572C-A849-8C2B-6B927BBF032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A582F01-E03F-9647-81F1-D1A1A1BCE413}"/>
              </a:ext>
            </a:extLst>
          </p:cNvPr>
          <p:cNvSpPr>
            <a:spLocks noGrp="1"/>
          </p:cNvSpPr>
          <p:nvPr>
            <p:ph type="sldNum" sz="quarter" idx="12"/>
          </p:nvPr>
        </p:nvSpPr>
        <p:spPr/>
        <p:txBody>
          <a:bodyPr/>
          <a:lstStyle/>
          <a:p>
            <a:fld id="{6E91CC32-6A6B-4E2E-BBA1-6864F305DA26}" type="slidenum">
              <a:rPr lang="en-US" smtClean="0"/>
              <a:t>2</a:t>
            </a:fld>
            <a:endParaRPr lang="en-US"/>
          </a:p>
        </p:txBody>
      </p:sp>
      <p:pic>
        <p:nvPicPr>
          <p:cNvPr id="1025" name="Picture 1" descr="page1image13719552">
            <a:extLst>
              <a:ext uri="{FF2B5EF4-FFF2-40B4-BE49-F238E27FC236}">
                <a16:creationId xmlns:a16="http://schemas.microsoft.com/office/drawing/2014/main" id="{1E2CEA7A-C65B-174A-8F49-92B013A5F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2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13721280">
            <a:extLst>
              <a:ext uri="{FF2B5EF4-FFF2-40B4-BE49-F238E27FC236}">
                <a16:creationId xmlns:a16="http://schemas.microsoft.com/office/drawing/2014/main" id="{1641D205-3B03-D54E-A19E-95702538C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136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13717440">
            <a:extLst>
              <a:ext uri="{FF2B5EF4-FFF2-40B4-BE49-F238E27FC236}">
                <a16:creationId xmlns:a16="http://schemas.microsoft.com/office/drawing/2014/main" id="{84E6CAC5-0B15-B343-BBFE-A248B0E9D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96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13717248">
            <a:extLst>
              <a:ext uri="{FF2B5EF4-FFF2-40B4-BE49-F238E27FC236}">
                <a16:creationId xmlns:a16="http://schemas.microsoft.com/office/drawing/2014/main" id="{9FE735DE-82F9-F248-90B1-03203E01FA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892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590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CD21-23F2-C540-B835-7D537C6ADEFA}"/>
              </a:ext>
            </a:extLst>
          </p:cNvPr>
          <p:cNvSpPr>
            <a:spLocks noGrp="1"/>
          </p:cNvSpPr>
          <p:nvPr>
            <p:ph type="title"/>
          </p:nvPr>
        </p:nvSpPr>
        <p:spPr/>
        <p:txBody>
          <a:bodyPr/>
          <a:lstStyle/>
          <a:p>
            <a:r>
              <a:rPr lang="en-US" b="1" dirty="0"/>
              <a:t>IoT Analytics</a:t>
            </a:r>
          </a:p>
        </p:txBody>
      </p:sp>
      <p:sp>
        <p:nvSpPr>
          <p:cNvPr id="4" name="Date Placeholder 3">
            <a:extLst>
              <a:ext uri="{FF2B5EF4-FFF2-40B4-BE49-F238E27FC236}">
                <a16:creationId xmlns:a16="http://schemas.microsoft.com/office/drawing/2014/main" id="{05A12879-8C41-E64B-8C0A-B08FA89BDDBB}"/>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BC16F40B-1AAE-ED4D-B650-5300CEBBA6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77EDA83-BCA2-1240-A55C-BD319F252C7C}"/>
              </a:ext>
            </a:extLst>
          </p:cNvPr>
          <p:cNvSpPr>
            <a:spLocks noGrp="1"/>
          </p:cNvSpPr>
          <p:nvPr>
            <p:ph type="sldNum" sz="quarter" idx="12"/>
          </p:nvPr>
        </p:nvSpPr>
        <p:spPr/>
        <p:txBody>
          <a:bodyPr/>
          <a:lstStyle/>
          <a:p>
            <a:fld id="{6E91CC32-6A6B-4E2E-BBA1-6864F305DA26}" type="slidenum">
              <a:rPr lang="en-US" smtClean="0"/>
              <a:t>20</a:t>
            </a:fld>
            <a:endParaRPr lang="en-US"/>
          </a:p>
        </p:txBody>
      </p:sp>
      <p:pic>
        <p:nvPicPr>
          <p:cNvPr id="7" name="Picture 6">
            <a:extLst>
              <a:ext uri="{FF2B5EF4-FFF2-40B4-BE49-F238E27FC236}">
                <a16:creationId xmlns:a16="http://schemas.microsoft.com/office/drawing/2014/main" id="{53892797-7647-884F-931E-B2FA38C8623A}"/>
              </a:ext>
            </a:extLst>
          </p:cNvPr>
          <p:cNvPicPr>
            <a:picLocks noChangeAspect="1"/>
          </p:cNvPicPr>
          <p:nvPr/>
        </p:nvPicPr>
        <p:blipFill>
          <a:blip r:embed="rId2"/>
          <a:stretch>
            <a:fillRect/>
          </a:stretch>
        </p:blipFill>
        <p:spPr>
          <a:xfrm>
            <a:off x="1506538" y="1289050"/>
            <a:ext cx="8293100" cy="5067300"/>
          </a:xfrm>
          <a:prstGeom prst="rect">
            <a:avLst/>
          </a:prstGeom>
        </p:spPr>
      </p:pic>
    </p:spTree>
    <p:extLst>
      <p:ext uri="{BB962C8B-B14F-4D97-AF65-F5344CB8AC3E}">
        <p14:creationId xmlns:p14="http://schemas.microsoft.com/office/powerpoint/2010/main" val="2475141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80126-7C99-C14C-B879-20BE48C0010C}"/>
              </a:ext>
            </a:extLst>
          </p:cNvPr>
          <p:cNvSpPr>
            <a:spLocks noGrp="1"/>
          </p:cNvSpPr>
          <p:nvPr>
            <p:ph type="title"/>
          </p:nvPr>
        </p:nvSpPr>
        <p:spPr/>
        <p:txBody>
          <a:bodyPr>
            <a:normAutofit/>
          </a:bodyPr>
          <a:lstStyle/>
          <a:p>
            <a:r>
              <a:rPr lang="en-IN" b="1" dirty="0">
                <a:effectLst/>
                <a:latin typeface="TimesNewRomanPS"/>
              </a:rPr>
              <a:t>IoT analytics challenges </a:t>
            </a:r>
            <a:endParaRPr lang="en-US" dirty="0"/>
          </a:p>
        </p:txBody>
      </p:sp>
      <p:sp>
        <p:nvSpPr>
          <p:cNvPr id="3" name="Content Placeholder 2">
            <a:extLst>
              <a:ext uri="{FF2B5EF4-FFF2-40B4-BE49-F238E27FC236}">
                <a16:creationId xmlns:a16="http://schemas.microsoft.com/office/drawing/2014/main" id="{04F05649-A711-754C-AAB8-B839C01792BC}"/>
              </a:ext>
            </a:extLst>
          </p:cNvPr>
          <p:cNvSpPr>
            <a:spLocks noGrp="1"/>
          </p:cNvSpPr>
          <p:nvPr>
            <p:ph idx="1"/>
          </p:nvPr>
        </p:nvSpPr>
        <p:spPr/>
        <p:txBody>
          <a:bodyPr/>
          <a:lstStyle/>
          <a:p>
            <a:r>
              <a:rPr lang="en-IN" sz="1800" dirty="0">
                <a:effectLst/>
                <a:latin typeface="TimesNewRomanPSMT"/>
              </a:rPr>
              <a:t>The data was created by devices operating remotely, sometimes in widely varying environmental conditions that can change from day to day. The devices are often distributed widely geographically. </a:t>
            </a:r>
            <a:endParaRPr lang="en-IN" dirty="0"/>
          </a:p>
          <a:p>
            <a:r>
              <a:rPr lang="en-IN" sz="1800" dirty="0">
                <a:effectLst/>
                <a:latin typeface="TimesNewRomanPSMT"/>
              </a:rPr>
              <a:t>The data is communicated over long distances, often across different networking technologies. It is very common for data to first transmit across a wireless network, then through a type of gateway device to be sent over the public internet–which itself includes multiple different types of networking technology working together. </a:t>
            </a:r>
            <a:endParaRPr lang="en-IN" dirty="0"/>
          </a:p>
          <a:p>
            <a:r>
              <a:rPr lang="en-IN" sz="1800" b="1" dirty="0">
                <a:effectLst/>
                <a:latin typeface="TimesNewRomanPS"/>
              </a:rPr>
              <a:t>The data volume </a:t>
            </a:r>
            <a:endParaRPr lang="en-IN" dirty="0"/>
          </a:p>
          <a:p>
            <a:r>
              <a:rPr lang="en-IN" sz="1800" dirty="0">
                <a:effectLst/>
                <a:latin typeface="TimesNewRomanPSMT"/>
              </a:rPr>
              <a:t>A company can easily have thousands to millions of IoT devices with several sensors on each unit, each sensor reporting values on a regular basis. The inflow of data can grow quite large very quickly. Since IoT devices send data on an ongoing basis, the volume of data in total can increase much faster than many companies are used to. </a:t>
            </a:r>
            <a:endParaRPr lang="en-IN" dirty="0"/>
          </a:p>
          <a:p>
            <a:endParaRPr lang="en-US" dirty="0"/>
          </a:p>
        </p:txBody>
      </p:sp>
      <p:sp>
        <p:nvSpPr>
          <p:cNvPr id="4" name="Date Placeholder 3">
            <a:extLst>
              <a:ext uri="{FF2B5EF4-FFF2-40B4-BE49-F238E27FC236}">
                <a16:creationId xmlns:a16="http://schemas.microsoft.com/office/drawing/2014/main" id="{BBA48EA4-A8F5-824F-BFCB-D4D847664D4B}"/>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107225A4-1C37-3845-9109-D3FBD61B113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CEEBE72-3F86-0A4B-B661-053177500A25}"/>
              </a:ext>
            </a:extLst>
          </p:cNvPr>
          <p:cNvSpPr>
            <a:spLocks noGrp="1"/>
          </p:cNvSpPr>
          <p:nvPr>
            <p:ph type="sldNum" sz="quarter" idx="12"/>
          </p:nvPr>
        </p:nvSpPr>
        <p:spPr/>
        <p:txBody>
          <a:bodyPr/>
          <a:lstStyle/>
          <a:p>
            <a:fld id="{6E91CC32-6A6B-4E2E-BBA1-6864F305DA26}" type="slidenum">
              <a:rPr lang="en-US" smtClean="0"/>
              <a:t>21</a:t>
            </a:fld>
            <a:endParaRPr lang="en-US"/>
          </a:p>
        </p:txBody>
      </p:sp>
    </p:spTree>
    <p:extLst>
      <p:ext uri="{BB962C8B-B14F-4D97-AF65-F5344CB8AC3E}">
        <p14:creationId xmlns:p14="http://schemas.microsoft.com/office/powerpoint/2010/main" val="46256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80126-7C99-C14C-B879-20BE48C0010C}"/>
              </a:ext>
            </a:extLst>
          </p:cNvPr>
          <p:cNvSpPr>
            <a:spLocks noGrp="1"/>
          </p:cNvSpPr>
          <p:nvPr>
            <p:ph type="title"/>
          </p:nvPr>
        </p:nvSpPr>
        <p:spPr>
          <a:xfrm>
            <a:off x="600693" y="136526"/>
            <a:ext cx="10515600" cy="861002"/>
          </a:xfrm>
        </p:spPr>
        <p:txBody>
          <a:bodyPr>
            <a:normAutofit/>
          </a:bodyPr>
          <a:lstStyle/>
          <a:p>
            <a:r>
              <a:rPr lang="en-IN" b="1" dirty="0">
                <a:effectLst/>
                <a:latin typeface="TimesNewRomanPS"/>
              </a:rPr>
              <a:t>IoT analytics challenges </a:t>
            </a:r>
            <a:endParaRPr lang="en-US" dirty="0"/>
          </a:p>
        </p:txBody>
      </p:sp>
      <p:sp>
        <p:nvSpPr>
          <p:cNvPr id="3" name="Content Placeholder 2">
            <a:extLst>
              <a:ext uri="{FF2B5EF4-FFF2-40B4-BE49-F238E27FC236}">
                <a16:creationId xmlns:a16="http://schemas.microsoft.com/office/drawing/2014/main" id="{04F05649-A711-754C-AAB8-B839C01792BC}"/>
              </a:ext>
            </a:extLst>
          </p:cNvPr>
          <p:cNvSpPr>
            <a:spLocks noGrp="1"/>
          </p:cNvSpPr>
          <p:nvPr>
            <p:ph idx="1"/>
          </p:nvPr>
        </p:nvSpPr>
        <p:spPr>
          <a:xfrm>
            <a:off x="600693" y="997528"/>
            <a:ext cx="5610102" cy="5201660"/>
          </a:xfrm>
        </p:spPr>
        <p:txBody>
          <a:bodyPr>
            <a:noAutofit/>
          </a:bodyPr>
          <a:lstStyle/>
          <a:p>
            <a:pPr algn="just"/>
            <a:r>
              <a:rPr lang="en-IN" sz="1800" b="1" dirty="0">
                <a:effectLst/>
                <a:cs typeface="Aparajita" panose="020B0604020202020204" pitchFamily="34" charset="0"/>
              </a:rPr>
              <a:t>Data generated/created remotely in different environment</a:t>
            </a:r>
          </a:p>
          <a:p>
            <a:pPr algn="just"/>
            <a:r>
              <a:rPr lang="en-IN" sz="1800" b="1" dirty="0">
                <a:cs typeface="Aparajita" panose="020B0604020202020204" pitchFamily="34" charset="0"/>
              </a:rPr>
              <a:t>Communicated across different network technologies</a:t>
            </a:r>
          </a:p>
          <a:p>
            <a:pPr algn="just"/>
            <a:r>
              <a:rPr lang="en-IN" sz="1800" b="1" dirty="0">
                <a:effectLst/>
                <a:cs typeface="Aparajita" panose="020B0604020202020204" pitchFamily="34" charset="0"/>
              </a:rPr>
              <a:t>Dat</a:t>
            </a:r>
            <a:r>
              <a:rPr lang="en-IN" sz="1800" b="1" dirty="0">
                <a:cs typeface="Aparajita" panose="020B0604020202020204" pitchFamily="34" charset="0"/>
              </a:rPr>
              <a:t>a Volume </a:t>
            </a:r>
          </a:p>
          <a:p>
            <a:pPr lvl="1" algn="just"/>
            <a:r>
              <a:rPr lang="en-IN" sz="1800" dirty="0">
                <a:cs typeface="Aparajita" panose="020B0604020202020204" pitchFamily="34" charset="0"/>
              </a:rPr>
              <a:t>Storage – multiple servers</a:t>
            </a:r>
          </a:p>
          <a:p>
            <a:pPr lvl="1" algn="just"/>
            <a:r>
              <a:rPr lang="en-IN" sz="1800" dirty="0">
                <a:cs typeface="Aparajita" panose="020B0604020202020204" pitchFamily="34" charset="0"/>
              </a:rPr>
              <a:t>Computing power</a:t>
            </a:r>
          </a:p>
          <a:p>
            <a:pPr algn="just"/>
            <a:r>
              <a:rPr lang="en-US" sz="1800" b="1" dirty="0">
                <a:cs typeface="Aparajita" panose="020B0604020202020204" pitchFamily="34" charset="0"/>
              </a:rPr>
              <a:t>Time</a:t>
            </a:r>
            <a:endParaRPr lang="en-US" sz="1800" dirty="0">
              <a:cs typeface="Aparajita" panose="020B0604020202020204" pitchFamily="34" charset="0"/>
            </a:endParaRPr>
          </a:p>
          <a:p>
            <a:pPr lvl="1" algn="just"/>
            <a:r>
              <a:rPr lang="en-IN" sz="1800" dirty="0">
                <a:cs typeface="Aparajita" panose="020B0604020202020204" pitchFamily="34" charset="0"/>
              </a:rPr>
              <a:t>Time is very tightly tied to geographical position and the date on the calendar. Coordinated Universal Time (UTC)and Greenwich Mean Time (GMT)</a:t>
            </a:r>
          </a:p>
          <a:p>
            <a:pPr lvl="1" algn="just"/>
            <a:r>
              <a:rPr lang="en-IN" sz="1800" dirty="0">
                <a:effectLst/>
                <a:latin typeface="TimesNewRomanPSMT"/>
              </a:rPr>
              <a:t>GMT is a time zone, while UTC is a time standard. UTC does not observe </a:t>
            </a:r>
            <a:r>
              <a:rPr lang="en-IN" sz="1800" b="1" dirty="0">
                <a:effectLst/>
                <a:latin typeface="TimesNewRomanPS"/>
              </a:rPr>
              <a:t>Daylight Savings Time </a:t>
            </a:r>
            <a:r>
              <a:rPr lang="en-IN" sz="1800" dirty="0">
                <a:effectLst/>
                <a:latin typeface="TimesNewRomanPSMT"/>
              </a:rPr>
              <a:t>(DST) </a:t>
            </a:r>
            <a:endParaRPr lang="en-IN" sz="1800" dirty="0">
              <a:cs typeface="Aparajita" panose="020B0604020202020204" pitchFamily="34" charset="0"/>
            </a:endParaRPr>
          </a:p>
          <a:p>
            <a:pPr lvl="1" algn="just"/>
            <a:r>
              <a:rPr lang="en-US" sz="1800" dirty="0">
                <a:cs typeface="Aparajita" panose="020B0604020202020204" pitchFamily="34" charset="0"/>
              </a:rPr>
              <a:t>Absolute time and Local Time</a:t>
            </a:r>
          </a:p>
          <a:p>
            <a:pPr lvl="1" algn="just"/>
            <a:r>
              <a:rPr lang="en-IN" sz="1800" dirty="0">
                <a:effectLst/>
                <a:latin typeface="TimesNewRomanPSMT"/>
              </a:rPr>
              <a:t>captures a time value that may not work  across multiple time zones and locations. </a:t>
            </a:r>
            <a:endParaRPr lang="en-US" sz="1800" dirty="0">
              <a:cs typeface="Aparajita" panose="020B0604020202020204" pitchFamily="34" charset="0"/>
            </a:endParaRPr>
          </a:p>
          <a:p>
            <a:pPr lvl="1" algn="just"/>
            <a:r>
              <a:rPr lang="en-IN" sz="1800" dirty="0">
                <a:effectLst/>
                <a:cs typeface="Aparajita" panose="020B0604020202020204" pitchFamily="34" charset="0"/>
              </a:rPr>
              <a:t>clock synchronization</a:t>
            </a:r>
            <a:endParaRPr lang="en-US" sz="1800" dirty="0">
              <a:cs typeface="Aparajita" panose="020B0604020202020204" pitchFamily="34" charset="0"/>
            </a:endParaRPr>
          </a:p>
        </p:txBody>
      </p:sp>
      <p:sp>
        <p:nvSpPr>
          <p:cNvPr id="4" name="Date Placeholder 3">
            <a:extLst>
              <a:ext uri="{FF2B5EF4-FFF2-40B4-BE49-F238E27FC236}">
                <a16:creationId xmlns:a16="http://schemas.microsoft.com/office/drawing/2014/main" id="{BBA48EA4-A8F5-824F-BFCB-D4D847664D4B}"/>
              </a:ext>
            </a:extLst>
          </p:cNvPr>
          <p:cNvSpPr>
            <a:spLocks noGrp="1"/>
          </p:cNvSpPr>
          <p:nvPr>
            <p:ph type="dt" sz="half" idx="10"/>
          </p:nvPr>
        </p:nvSpPr>
        <p:spPr/>
        <p:txBody>
          <a:bodyPr/>
          <a:lstStyle/>
          <a:p>
            <a:fld id="{0F996519-E62D-4F8C-AE1E-36928EC7D15C}" type="datetime1">
              <a:rPr lang="en-US" smtClean="0"/>
              <a:t>9/26/2024</a:t>
            </a:fld>
            <a:endParaRPr lang="en-US" dirty="0"/>
          </a:p>
        </p:txBody>
      </p:sp>
      <p:sp>
        <p:nvSpPr>
          <p:cNvPr id="5" name="Footer Placeholder 4">
            <a:extLst>
              <a:ext uri="{FF2B5EF4-FFF2-40B4-BE49-F238E27FC236}">
                <a16:creationId xmlns:a16="http://schemas.microsoft.com/office/drawing/2014/main" id="{107225A4-1C37-3845-9109-D3FBD61B1135}"/>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CEEBE72-3F86-0A4B-B661-053177500A25}"/>
              </a:ext>
            </a:extLst>
          </p:cNvPr>
          <p:cNvSpPr>
            <a:spLocks noGrp="1"/>
          </p:cNvSpPr>
          <p:nvPr>
            <p:ph type="sldNum" sz="quarter" idx="12"/>
          </p:nvPr>
        </p:nvSpPr>
        <p:spPr/>
        <p:txBody>
          <a:bodyPr/>
          <a:lstStyle/>
          <a:p>
            <a:fld id="{6E91CC32-6A6B-4E2E-BBA1-6864F305DA26}" type="slidenum">
              <a:rPr lang="en-US" smtClean="0"/>
              <a:t>22</a:t>
            </a:fld>
            <a:endParaRPr lang="en-US"/>
          </a:p>
        </p:txBody>
      </p:sp>
      <p:sp>
        <p:nvSpPr>
          <p:cNvPr id="7" name="Content Placeholder 2">
            <a:extLst>
              <a:ext uri="{FF2B5EF4-FFF2-40B4-BE49-F238E27FC236}">
                <a16:creationId xmlns:a16="http://schemas.microsoft.com/office/drawing/2014/main" id="{347987E3-B457-8647-A7C3-2456267AB2E0}"/>
              </a:ext>
            </a:extLst>
          </p:cNvPr>
          <p:cNvSpPr txBox="1">
            <a:spLocks/>
          </p:cNvSpPr>
          <p:nvPr/>
        </p:nvSpPr>
        <p:spPr>
          <a:xfrm>
            <a:off x="6341423" y="849459"/>
            <a:ext cx="5740730" cy="52016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1800" b="1" dirty="0">
                <a:effectLst/>
                <a:cs typeface="Aparajita" panose="020B0604020202020204" pitchFamily="34" charset="0"/>
              </a:rPr>
              <a:t>Problems with space </a:t>
            </a:r>
          </a:p>
          <a:p>
            <a:pPr lvl="1" algn="just"/>
            <a:r>
              <a:rPr lang="en-IN" sz="1800" dirty="0">
                <a:effectLst/>
                <a:cs typeface="Aparajita" panose="020B0604020202020204" pitchFamily="34" charset="0"/>
              </a:rPr>
              <a:t>multiple geographic locations. Different areas of the world have different environmental conditions. Temperature variations can affect sensor accuracy</a:t>
            </a:r>
          </a:p>
          <a:p>
            <a:pPr lvl="1" algn="just"/>
            <a:r>
              <a:rPr lang="en-IN" sz="1800" dirty="0">
                <a:effectLst/>
                <a:latin typeface="TimesNewRomanPSMT"/>
              </a:rPr>
              <a:t>IoT devices are solar powered - </a:t>
            </a:r>
            <a:r>
              <a:rPr lang="en-IN" sz="1800" dirty="0">
                <a:latin typeface="TimesNewRomanPSMT"/>
              </a:rPr>
              <a:t> </a:t>
            </a:r>
            <a:r>
              <a:rPr lang="en-IN" sz="1800" dirty="0">
                <a:effectLst/>
                <a:latin typeface="TimesNewRomanPSMT"/>
              </a:rPr>
              <a:t>battery charge can affect the frequency of data reporting</a:t>
            </a:r>
          </a:p>
          <a:p>
            <a:pPr lvl="1" algn="just"/>
            <a:r>
              <a:rPr lang="en-IN" sz="1800" dirty="0">
                <a:effectLst/>
                <a:latin typeface="TimesNewRomanPSMT"/>
              </a:rPr>
              <a:t>political considerations related to the location of the IoT device.</a:t>
            </a:r>
            <a:endParaRPr lang="en-IN" sz="1800" b="1" dirty="0">
              <a:effectLst/>
              <a:cs typeface="Aparajita" panose="020B0604020202020204" pitchFamily="34" charset="0"/>
            </a:endParaRPr>
          </a:p>
          <a:p>
            <a:pPr algn="just"/>
            <a:endParaRPr lang="en-IN" sz="1800" b="1" dirty="0">
              <a:latin typeface="TimesNewRomanPS"/>
            </a:endParaRPr>
          </a:p>
          <a:p>
            <a:pPr algn="just"/>
            <a:r>
              <a:rPr lang="en-IN" sz="1800" b="1" dirty="0">
                <a:latin typeface="TimesNewRomanPS"/>
              </a:rPr>
              <a:t>Data quality </a:t>
            </a:r>
          </a:p>
          <a:p>
            <a:pPr lvl="1" algn="just"/>
            <a:r>
              <a:rPr lang="en-IN" sz="1800" dirty="0">
                <a:cs typeface="Aparajita" panose="020B0604020202020204" pitchFamily="34" charset="0"/>
              </a:rPr>
              <a:t>missing or inconsistent data - </a:t>
            </a:r>
            <a:r>
              <a:rPr lang="en-IN" sz="1800" dirty="0">
                <a:latin typeface="TimesNewRomanPSMT"/>
              </a:rPr>
              <a:t>outside influences, such as environment conditions</a:t>
            </a:r>
          </a:p>
          <a:p>
            <a:pPr lvl="1" algn="just"/>
            <a:r>
              <a:rPr lang="en-IN" sz="1800" dirty="0">
                <a:latin typeface="TimesNewRomanPSMT"/>
              </a:rPr>
              <a:t>not be consistent across locations -  differences in reporting frequency or formatting of values. It can result in lost or mangled data. </a:t>
            </a:r>
          </a:p>
          <a:p>
            <a:pPr lvl="1" algn="just"/>
            <a:r>
              <a:rPr lang="en-IN" sz="1800" dirty="0">
                <a:latin typeface="TimesNewRomanPSMT"/>
              </a:rPr>
              <a:t>dead batteries result in missing values. </a:t>
            </a:r>
            <a:endParaRPr lang="en-IN" sz="1100" dirty="0"/>
          </a:p>
          <a:p>
            <a:pPr lvl="1" algn="just"/>
            <a:endParaRPr lang="en-IN" sz="1400" dirty="0"/>
          </a:p>
          <a:p>
            <a:pPr marL="457200" lvl="1" indent="0" algn="just">
              <a:buNone/>
            </a:pPr>
            <a:endParaRPr lang="en-IN" sz="1800" dirty="0">
              <a:latin typeface="TimesNewRomanPSMT"/>
            </a:endParaRPr>
          </a:p>
        </p:txBody>
      </p:sp>
    </p:spTree>
    <p:extLst>
      <p:ext uri="{BB962C8B-B14F-4D97-AF65-F5344CB8AC3E}">
        <p14:creationId xmlns:p14="http://schemas.microsoft.com/office/powerpoint/2010/main" val="217377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8217-0C18-C549-A5AF-6264D6DE419F}"/>
              </a:ext>
            </a:extLst>
          </p:cNvPr>
          <p:cNvSpPr>
            <a:spLocks noGrp="1"/>
          </p:cNvSpPr>
          <p:nvPr>
            <p:ph type="title"/>
          </p:nvPr>
        </p:nvSpPr>
        <p:spPr/>
        <p:txBody>
          <a:bodyPr/>
          <a:lstStyle/>
          <a:p>
            <a:r>
              <a:rPr lang="en-IN" b="1" dirty="0">
                <a:effectLst/>
                <a:latin typeface="TimesNewRomanPS"/>
              </a:rPr>
              <a:t>IoT analytics challenges – Data Volume </a:t>
            </a:r>
            <a:endParaRPr lang="en-US" dirty="0"/>
          </a:p>
        </p:txBody>
      </p:sp>
      <p:sp>
        <p:nvSpPr>
          <p:cNvPr id="3" name="Content Placeholder 2">
            <a:extLst>
              <a:ext uri="{FF2B5EF4-FFF2-40B4-BE49-F238E27FC236}">
                <a16:creationId xmlns:a16="http://schemas.microsoft.com/office/drawing/2014/main" id="{75C1FD66-CE69-9946-9144-EF6A1CB074FF}"/>
              </a:ext>
            </a:extLst>
          </p:cNvPr>
          <p:cNvSpPr>
            <a:spLocks noGrp="1"/>
          </p:cNvSpPr>
          <p:nvPr>
            <p:ph idx="1"/>
          </p:nvPr>
        </p:nvSpPr>
        <p:spPr>
          <a:xfrm>
            <a:off x="278968" y="1651000"/>
            <a:ext cx="4045059" cy="4351338"/>
          </a:xfrm>
        </p:spPr>
        <p:txBody>
          <a:bodyPr>
            <a:normAutofit lnSpcReduction="10000"/>
          </a:bodyPr>
          <a:lstStyle/>
          <a:p>
            <a:pPr algn="just"/>
            <a:endParaRPr lang="en-IN" sz="1800" dirty="0">
              <a:effectLst/>
              <a:latin typeface="TimesNewRomanPSMT"/>
            </a:endParaRPr>
          </a:p>
          <a:p>
            <a:pPr algn="just"/>
            <a:r>
              <a:rPr lang="en-IN" sz="1800" dirty="0">
                <a:effectLst/>
                <a:latin typeface="TimesNewRomanPSMT"/>
              </a:rPr>
              <a:t>A company that manufactures small monitoring devices, which produces 12,000 devices a year, starting in 2010 when the product was launched. Each one is tested at the end of assembly and the values reported by the sensors on the device are kept for analysis for five years. </a:t>
            </a:r>
          </a:p>
          <a:p>
            <a:pPr algn="just"/>
            <a:r>
              <a:rPr lang="en-IN" sz="1800" dirty="0">
                <a:effectLst/>
                <a:latin typeface="TimesNewRomanPSMT"/>
              </a:rPr>
              <a:t>imagine the device also had internet connectivity to track sensor values, and each one remains connected for two years. Since the data inflow continues well after the devices are built, data growth is exponential until it stabilizes when older devices stop reporting values. This looks more like the blue area in the following chart: </a:t>
            </a:r>
            <a:endParaRPr lang="en-IN" dirty="0"/>
          </a:p>
          <a:p>
            <a:pPr algn="just"/>
            <a:endParaRPr lang="en-US" dirty="0"/>
          </a:p>
        </p:txBody>
      </p:sp>
      <p:sp>
        <p:nvSpPr>
          <p:cNvPr id="4" name="Date Placeholder 3">
            <a:extLst>
              <a:ext uri="{FF2B5EF4-FFF2-40B4-BE49-F238E27FC236}">
                <a16:creationId xmlns:a16="http://schemas.microsoft.com/office/drawing/2014/main" id="{E87283A5-4514-F543-BA9B-EF4D25FD96C3}"/>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FC21CE49-8EFA-D44C-90E0-C77917A75E5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1D0DB80-2C99-9045-84B2-97AFE1898C3F}"/>
              </a:ext>
            </a:extLst>
          </p:cNvPr>
          <p:cNvSpPr>
            <a:spLocks noGrp="1"/>
          </p:cNvSpPr>
          <p:nvPr>
            <p:ph type="sldNum" sz="quarter" idx="12"/>
          </p:nvPr>
        </p:nvSpPr>
        <p:spPr/>
        <p:txBody>
          <a:bodyPr/>
          <a:lstStyle/>
          <a:p>
            <a:fld id="{6E91CC32-6A6B-4E2E-BBA1-6864F305DA26}" type="slidenum">
              <a:rPr lang="en-US" smtClean="0"/>
              <a:t>23</a:t>
            </a:fld>
            <a:endParaRPr lang="en-US"/>
          </a:p>
        </p:txBody>
      </p:sp>
      <p:pic>
        <p:nvPicPr>
          <p:cNvPr id="7" name="Picture 6">
            <a:extLst>
              <a:ext uri="{FF2B5EF4-FFF2-40B4-BE49-F238E27FC236}">
                <a16:creationId xmlns:a16="http://schemas.microsoft.com/office/drawing/2014/main" id="{4DBDC985-A058-544C-894E-2F675A62B325}"/>
              </a:ext>
            </a:extLst>
          </p:cNvPr>
          <p:cNvPicPr>
            <a:picLocks noChangeAspect="1"/>
          </p:cNvPicPr>
          <p:nvPr/>
        </p:nvPicPr>
        <p:blipFill>
          <a:blip r:embed="rId2"/>
          <a:stretch>
            <a:fillRect/>
          </a:stretch>
        </p:blipFill>
        <p:spPr>
          <a:xfrm>
            <a:off x="4465449" y="1895093"/>
            <a:ext cx="7375902" cy="3902839"/>
          </a:xfrm>
          <a:prstGeom prst="rect">
            <a:avLst/>
          </a:prstGeom>
        </p:spPr>
      </p:pic>
    </p:spTree>
    <p:extLst>
      <p:ext uri="{BB962C8B-B14F-4D97-AF65-F5344CB8AC3E}">
        <p14:creationId xmlns:p14="http://schemas.microsoft.com/office/powerpoint/2010/main" val="116758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BEAC-E455-7347-86D4-AC4E83672CD6}"/>
              </a:ext>
            </a:extLst>
          </p:cNvPr>
          <p:cNvSpPr>
            <a:spLocks noGrp="1"/>
          </p:cNvSpPr>
          <p:nvPr>
            <p:ph type="title"/>
          </p:nvPr>
        </p:nvSpPr>
        <p:spPr/>
        <p:txBody>
          <a:bodyPr/>
          <a:lstStyle/>
          <a:p>
            <a:r>
              <a:rPr lang="en-IN" b="1" dirty="0">
                <a:effectLst/>
                <a:latin typeface="TimesNewRomanPS"/>
              </a:rPr>
              <a:t>IoT analytics challenges </a:t>
            </a:r>
            <a:endParaRPr lang="en-US" dirty="0"/>
          </a:p>
        </p:txBody>
      </p:sp>
      <p:sp>
        <p:nvSpPr>
          <p:cNvPr id="3" name="Content Placeholder 2">
            <a:extLst>
              <a:ext uri="{FF2B5EF4-FFF2-40B4-BE49-F238E27FC236}">
                <a16:creationId xmlns:a16="http://schemas.microsoft.com/office/drawing/2014/main" id="{4940CDC0-73BF-FF4F-9E88-9359D88A4040}"/>
              </a:ext>
            </a:extLst>
          </p:cNvPr>
          <p:cNvSpPr>
            <a:spLocks noGrp="1"/>
          </p:cNvSpPr>
          <p:nvPr>
            <p:ph idx="1"/>
          </p:nvPr>
        </p:nvSpPr>
        <p:spPr/>
        <p:txBody>
          <a:bodyPr>
            <a:normAutofit fontScale="92500" lnSpcReduction="20000"/>
          </a:bodyPr>
          <a:lstStyle/>
          <a:p>
            <a:r>
              <a:rPr lang="en-IN" sz="1800" b="1" dirty="0">
                <a:effectLst/>
                <a:latin typeface="TimesNewRomanPS"/>
              </a:rPr>
              <a:t>Problems with time </a:t>
            </a:r>
            <a:endParaRPr lang="en-IN" sz="1200" dirty="0"/>
          </a:p>
          <a:p>
            <a:r>
              <a:rPr lang="en-IN" sz="1800" dirty="0">
                <a:effectLst/>
                <a:latin typeface="TimesNewRomanPSMT"/>
              </a:rPr>
              <a:t>Time is very tightly tied to geographical position and the date on the calendar. The international standard way of tracking a common time is using </a:t>
            </a:r>
            <a:r>
              <a:rPr lang="en-IN" sz="1800" b="1" dirty="0">
                <a:effectLst/>
                <a:latin typeface="TimesNewRomanPS"/>
              </a:rPr>
              <a:t>Coordinated Universal Time </a:t>
            </a:r>
            <a:r>
              <a:rPr lang="en-IN" sz="1800" dirty="0">
                <a:effectLst/>
                <a:latin typeface="TimesNewRomanPSMT"/>
              </a:rPr>
              <a:t>(</a:t>
            </a:r>
            <a:r>
              <a:rPr lang="en-IN" sz="1800" b="1" dirty="0">
                <a:effectLst/>
                <a:latin typeface="TimesNewRomanPS"/>
              </a:rPr>
              <a:t>UTC</a:t>
            </a:r>
            <a:r>
              <a:rPr lang="en-IN" sz="1800" dirty="0">
                <a:effectLst/>
                <a:latin typeface="TimesNewRomanPSMT"/>
              </a:rPr>
              <a:t>). UTC is geographically tied to 00 longitude, which passes through Greenwich, England, in the UK. Although it is tied to the location, it is actually not the same as </a:t>
            </a:r>
            <a:r>
              <a:rPr lang="en-IN" sz="1800" b="1" dirty="0">
                <a:effectLst/>
                <a:latin typeface="TimesNewRomanPS"/>
              </a:rPr>
              <a:t>Greenwich Mean Time </a:t>
            </a:r>
            <a:r>
              <a:rPr lang="en-IN" sz="1800" dirty="0">
                <a:effectLst/>
                <a:latin typeface="TimesNewRomanPSMT"/>
              </a:rPr>
              <a:t>(</a:t>
            </a:r>
            <a:r>
              <a:rPr lang="en-IN" sz="1800" b="1" dirty="0">
                <a:effectLst/>
                <a:latin typeface="TimesNewRomanPS"/>
              </a:rPr>
              <a:t>GMT</a:t>
            </a:r>
            <a:r>
              <a:rPr lang="en-IN" sz="1800" dirty="0">
                <a:effectLst/>
                <a:latin typeface="TimesNewRomanPSMT"/>
              </a:rPr>
              <a:t>). GMT is a time zone, while UTC is a time standard. UTC does not observe </a:t>
            </a:r>
            <a:r>
              <a:rPr lang="en-IN" sz="1800" b="1" dirty="0">
                <a:effectLst/>
                <a:latin typeface="TimesNewRomanPS"/>
              </a:rPr>
              <a:t>Daylight Savings Time </a:t>
            </a:r>
            <a:r>
              <a:rPr lang="en-IN" sz="1800" dirty="0">
                <a:effectLst/>
                <a:latin typeface="TimesNewRomanPSMT"/>
              </a:rPr>
              <a:t>(DST): </a:t>
            </a:r>
          </a:p>
          <a:p>
            <a:endParaRPr lang="en-IN" sz="1800" dirty="0">
              <a:latin typeface="TimesNewRomanPSMT"/>
            </a:endParaRPr>
          </a:p>
          <a:p>
            <a:r>
              <a:rPr lang="en-IN" sz="1800" dirty="0">
                <a:effectLst/>
                <a:latin typeface="TimesNewRomanPSMT"/>
              </a:rPr>
              <a:t>When data used for analytics is recorded at headquarters or a manufacturing plant, everything happens at the same place and time zone. IoT devices are spread out across the globe. Events that happen at the absolute same time do not happen at the same local time. How time is recorded affects the integrity of the resulting analytics. </a:t>
            </a:r>
            <a:endParaRPr lang="en-IN" dirty="0"/>
          </a:p>
          <a:p>
            <a:r>
              <a:rPr lang="en-IN" sz="1800" dirty="0">
                <a:effectLst/>
                <a:latin typeface="TimesNewRomanPSMT"/>
              </a:rPr>
              <a:t>When IoT devices communicate sensor data, time may be captured using the local time. It can dramatically affect analytics results if it is not clear whether local time or UTC was recorded. For example, consider an analyst working at a company that makes parking spot occupancy detection sensors. She is tasked with creating predictive models to estimate future parking lot fill rates. The time of day is likely to be a very predictive data point. It makes a big difference to her on how this time is recorded. Even determining if it is night or day at the sensor location will be difficult. </a:t>
            </a:r>
            <a:endParaRPr lang="en-IN" dirty="0"/>
          </a:p>
          <a:p>
            <a:r>
              <a:rPr lang="en-IN" sz="1800" dirty="0">
                <a:effectLst/>
                <a:latin typeface="TimesNewRomanPSMT"/>
              </a:rPr>
              <a:t>This may not be apparent to the engineer creating the device. His task is to design a device that determines if the spot is open or not. He may not appreciate the importance of writing code that captures a time value that can be aggregated across multiple time zones and locations. </a:t>
            </a:r>
            <a:endParaRPr lang="en-IN" dirty="0"/>
          </a:p>
          <a:p>
            <a:endParaRPr lang="en-IN" dirty="0"/>
          </a:p>
          <a:p>
            <a:endParaRPr lang="en-US" dirty="0"/>
          </a:p>
        </p:txBody>
      </p:sp>
      <p:sp>
        <p:nvSpPr>
          <p:cNvPr id="4" name="Date Placeholder 3">
            <a:extLst>
              <a:ext uri="{FF2B5EF4-FFF2-40B4-BE49-F238E27FC236}">
                <a16:creationId xmlns:a16="http://schemas.microsoft.com/office/drawing/2014/main" id="{B3BB3C00-88D1-1947-9785-A1F1089CE1C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DC01B709-D4F2-CB41-8F36-F186B0235EB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F8AEE9F-6A16-D447-A26F-EB623D0394CE}"/>
              </a:ext>
            </a:extLst>
          </p:cNvPr>
          <p:cNvSpPr>
            <a:spLocks noGrp="1"/>
          </p:cNvSpPr>
          <p:nvPr>
            <p:ph type="sldNum" sz="quarter" idx="12"/>
          </p:nvPr>
        </p:nvSpPr>
        <p:spPr/>
        <p:txBody>
          <a:bodyPr/>
          <a:lstStyle/>
          <a:p>
            <a:fld id="{6E91CC32-6A6B-4E2E-BBA1-6864F305DA26}" type="slidenum">
              <a:rPr lang="en-US" smtClean="0"/>
              <a:t>24</a:t>
            </a:fld>
            <a:endParaRPr lang="en-US"/>
          </a:p>
        </p:txBody>
      </p:sp>
    </p:spTree>
    <p:extLst>
      <p:ext uri="{BB962C8B-B14F-4D97-AF65-F5344CB8AC3E}">
        <p14:creationId xmlns:p14="http://schemas.microsoft.com/office/powerpoint/2010/main" val="90016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BEAC-E455-7347-86D4-AC4E83672CD6}"/>
              </a:ext>
            </a:extLst>
          </p:cNvPr>
          <p:cNvSpPr>
            <a:spLocks noGrp="1"/>
          </p:cNvSpPr>
          <p:nvPr>
            <p:ph type="title"/>
          </p:nvPr>
        </p:nvSpPr>
        <p:spPr/>
        <p:txBody>
          <a:bodyPr/>
          <a:lstStyle/>
          <a:p>
            <a:r>
              <a:rPr lang="en-IN" b="1" dirty="0">
                <a:effectLst/>
                <a:latin typeface="TimesNewRomanPS"/>
              </a:rPr>
              <a:t>IoT analytics challenges </a:t>
            </a:r>
            <a:endParaRPr lang="en-US" dirty="0"/>
          </a:p>
        </p:txBody>
      </p:sp>
      <p:sp>
        <p:nvSpPr>
          <p:cNvPr id="3" name="Content Placeholder 2">
            <a:extLst>
              <a:ext uri="{FF2B5EF4-FFF2-40B4-BE49-F238E27FC236}">
                <a16:creationId xmlns:a16="http://schemas.microsoft.com/office/drawing/2014/main" id="{4940CDC0-73BF-FF4F-9E88-9359D88A4040}"/>
              </a:ext>
            </a:extLst>
          </p:cNvPr>
          <p:cNvSpPr>
            <a:spLocks noGrp="1"/>
          </p:cNvSpPr>
          <p:nvPr>
            <p:ph idx="1"/>
          </p:nvPr>
        </p:nvSpPr>
        <p:spPr/>
        <p:txBody>
          <a:bodyPr>
            <a:normAutofit lnSpcReduction="10000"/>
          </a:bodyPr>
          <a:lstStyle/>
          <a:p>
            <a:r>
              <a:rPr lang="en-IN" sz="1800" b="1" dirty="0">
                <a:effectLst/>
                <a:latin typeface="TimesNewRomanPS"/>
              </a:rPr>
              <a:t>Problems with time </a:t>
            </a:r>
            <a:endParaRPr lang="en-IN" sz="1200" dirty="0"/>
          </a:p>
          <a:p>
            <a:r>
              <a:rPr lang="en-IN" sz="1800" dirty="0">
                <a:effectLst/>
                <a:latin typeface="TimesNewRomanPSMT"/>
              </a:rPr>
              <a:t>There can also be issues with clock synchronization. Devices set their internal clock to be in sync with the time standard being used. If it is local time, it could be using the wrong time zone due to a configuration error. It could also get out of sync due to a communication problem with the time standard source. </a:t>
            </a:r>
            <a:endParaRPr lang="en-IN" sz="1200" dirty="0"/>
          </a:p>
          <a:p>
            <a:r>
              <a:rPr lang="en-IN" sz="1800" dirty="0">
                <a:effectLst/>
                <a:latin typeface="TimesNewRomanPSMT"/>
              </a:rPr>
              <a:t>If local time is being used, daylight savings time can cause problems. How will the events that happen between 1 a.m. and 2 a.m. on the day autumn daylight savings is adjusted be recorded since that hour happens twice? Laws that determine which days mark daylight savings time can change, as they did in Turkey when DST was scrapped in September 2016. If the device is locked into a set date range at the time of manufacture, the time would be incorrect for several days out of the year after the DST dates change. </a:t>
            </a:r>
            <a:endParaRPr lang="en-IN" sz="1200" dirty="0"/>
          </a:p>
          <a:p>
            <a:r>
              <a:rPr lang="en-IN" sz="1800" dirty="0">
                <a:effectLst/>
                <a:latin typeface="TimesNewRomanPSMT"/>
              </a:rPr>
              <a:t>How daylight savings time changes is different from country to country. In the United States, daylight savings time is changed at 02:00 local time in each time zone. In the European Union, it is coordinated so that all EU countries change at 01:00 GMT for all time zones at once. This keeps time zones always an hour apart at the expense of it changing at different local times for each time zone. </a:t>
            </a:r>
            <a:endParaRPr lang="en-IN" sz="1200" dirty="0"/>
          </a:p>
          <a:p>
            <a:r>
              <a:rPr lang="en-IN" sz="1800" dirty="0">
                <a:effectLst/>
                <a:latin typeface="TimesNewRomanPSMT"/>
              </a:rPr>
              <a:t>When time is recorded for an event, such as a parking spot being vacated, it is essential for analytics that the time is as close to the actual occurrence as possible. In practice, though, the time available for analytics can be the time the event occurred, the time the IoT device sent the data, the time the data was received, or the time the data was added to your data warehouse. </a:t>
            </a:r>
            <a:endParaRPr lang="en-IN" dirty="0"/>
          </a:p>
          <a:p>
            <a:endParaRPr lang="en-IN" dirty="0"/>
          </a:p>
          <a:p>
            <a:endParaRPr lang="en-US" dirty="0"/>
          </a:p>
        </p:txBody>
      </p:sp>
      <p:sp>
        <p:nvSpPr>
          <p:cNvPr id="4" name="Date Placeholder 3">
            <a:extLst>
              <a:ext uri="{FF2B5EF4-FFF2-40B4-BE49-F238E27FC236}">
                <a16:creationId xmlns:a16="http://schemas.microsoft.com/office/drawing/2014/main" id="{B3BB3C00-88D1-1947-9785-A1F1089CE1C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DC01B709-D4F2-CB41-8F36-F186B0235EBB}"/>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F8AEE9F-6A16-D447-A26F-EB623D0394CE}"/>
              </a:ext>
            </a:extLst>
          </p:cNvPr>
          <p:cNvSpPr>
            <a:spLocks noGrp="1"/>
          </p:cNvSpPr>
          <p:nvPr>
            <p:ph type="sldNum" sz="quarter" idx="12"/>
          </p:nvPr>
        </p:nvSpPr>
        <p:spPr/>
        <p:txBody>
          <a:bodyPr/>
          <a:lstStyle/>
          <a:p>
            <a:fld id="{6E91CC32-6A6B-4E2E-BBA1-6864F305DA26}" type="slidenum">
              <a:rPr lang="en-US" smtClean="0"/>
              <a:t>25</a:t>
            </a:fld>
            <a:endParaRPr lang="en-US"/>
          </a:p>
        </p:txBody>
      </p:sp>
    </p:spTree>
    <p:extLst>
      <p:ext uri="{BB962C8B-B14F-4D97-AF65-F5344CB8AC3E}">
        <p14:creationId xmlns:p14="http://schemas.microsoft.com/office/powerpoint/2010/main" val="1253442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BEAC-E455-7347-86D4-AC4E83672CD6}"/>
              </a:ext>
            </a:extLst>
          </p:cNvPr>
          <p:cNvSpPr>
            <a:spLocks noGrp="1"/>
          </p:cNvSpPr>
          <p:nvPr>
            <p:ph type="title"/>
          </p:nvPr>
        </p:nvSpPr>
        <p:spPr/>
        <p:txBody>
          <a:bodyPr/>
          <a:lstStyle/>
          <a:p>
            <a:r>
              <a:rPr lang="en-IN" b="1" dirty="0">
                <a:effectLst/>
                <a:latin typeface="TimesNewRomanPS"/>
              </a:rPr>
              <a:t>IoT analytics challenges </a:t>
            </a:r>
            <a:endParaRPr lang="en-US" dirty="0"/>
          </a:p>
        </p:txBody>
      </p:sp>
      <p:sp>
        <p:nvSpPr>
          <p:cNvPr id="3" name="Content Placeholder 2">
            <a:extLst>
              <a:ext uri="{FF2B5EF4-FFF2-40B4-BE49-F238E27FC236}">
                <a16:creationId xmlns:a16="http://schemas.microsoft.com/office/drawing/2014/main" id="{4940CDC0-73BF-FF4F-9E88-9359D88A4040}"/>
              </a:ext>
            </a:extLst>
          </p:cNvPr>
          <p:cNvSpPr>
            <a:spLocks noGrp="1"/>
          </p:cNvSpPr>
          <p:nvPr>
            <p:ph idx="1"/>
          </p:nvPr>
        </p:nvSpPr>
        <p:spPr/>
        <p:txBody>
          <a:bodyPr>
            <a:normAutofit lnSpcReduction="10000"/>
          </a:bodyPr>
          <a:lstStyle/>
          <a:p>
            <a:r>
              <a:rPr lang="en-IN" sz="1800" b="1" dirty="0">
                <a:effectLst/>
                <a:latin typeface="TimesNewRomanPS"/>
              </a:rPr>
              <a:t>Problems with space </a:t>
            </a:r>
            <a:endParaRPr lang="en-IN" sz="1200" dirty="0"/>
          </a:p>
          <a:p>
            <a:r>
              <a:rPr lang="en-IN" sz="1800" dirty="0">
                <a:effectLst/>
                <a:latin typeface="TimesNewRomanPSMT"/>
              </a:rPr>
              <a:t>IoT devices are located in multiple geographic locations. Different areas of the world have different environmental conditions. Temperature variations can affect sensor accuracy. You could have less accurate readings in Calgary, Canada than in Cancun, Mexico, if cold impacts your device. </a:t>
            </a:r>
            <a:endParaRPr lang="en-IN" dirty="0"/>
          </a:p>
          <a:p>
            <a:r>
              <a:rPr lang="en-IN" sz="1800" dirty="0">
                <a:effectLst/>
                <a:latin typeface="TimesNewRomanPSMT"/>
              </a:rPr>
              <a:t>Elevation can affect equipment such as diesel engines. If location and elevation is not taken into consideration, you may falsely conclude from IoT sensor readings that a Denver-based fleet of delivery trucks is poorly managing fuel economy compared to a fleet in Indiana. Lots of mountain roads can burn up some fuel! </a:t>
            </a:r>
            <a:endParaRPr lang="en-IN" dirty="0"/>
          </a:p>
          <a:p>
            <a:r>
              <a:rPr lang="en-IN" sz="1800" dirty="0">
                <a:effectLst/>
                <a:latin typeface="TimesNewRomanPSMT"/>
              </a:rPr>
              <a:t>Remote locations may have weaker network access. The higher data loss could cause data values for those locations to be underrepresented in the resulting analytics. </a:t>
            </a:r>
            <a:endParaRPr lang="en-IN" dirty="0"/>
          </a:p>
          <a:p>
            <a:r>
              <a:rPr lang="en-IN" sz="1800" dirty="0">
                <a:effectLst/>
                <a:latin typeface="TimesNewRomanPSMT"/>
              </a:rPr>
              <a:t>Many IoT devices are solar powered. The available battery charge can affect the frequency of data reporting. A device in Portland, Oregon, where it is often cloudy and rainy will be more impacted than the same device in Phoenix, Arizona, where it is mostly sunny. </a:t>
            </a:r>
            <a:endParaRPr lang="en-IN" dirty="0"/>
          </a:p>
          <a:p>
            <a:r>
              <a:rPr lang="en-IN" sz="1800" dirty="0">
                <a:effectLst/>
                <a:latin typeface="TimesNewRomanPSMT"/>
              </a:rPr>
              <a:t>There are also political considerations related to the location of the IoT device. Privacy laws in Europe affect how the data from devices can be stored and what type of analytics is acceptable. You may be required to anonymize the data from certain countries, which can affect what you can do with analytics. </a:t>
            </a:r>
            <a:endParaRPr lang="en-IN" dirty="0"/>
          </a:p>
          <a:p>
            <a:endParaRPr lang="en-IN" dirty="0"/>
          </a:p>
          <a:p>
            <a:endParaRPr lang="en-US" dirty="0"/>
          </a:p>
        </p:txBody>
      </p:sp>
      <p:sp>
        <p:nvSpPr>
          <p:cNvPr id="4" name="Date Placeholder 3">
            <a:extLst>
              <a:ext uri="{FF2B5EF4-FFF2-40B4-BE49-F238E27FC236}">
                <a16:creationId xmlns:a16="http://schemas.microsoft.com/office/drawing/2014/main" id="{B3BB3C00-88D1-1947-9785-A1F1089CE1C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DC01B709-D4F2-CB41-8F36-F186B0235EB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F8AEE9F-6A16-D447-A26F-EB623D0394CE}"/>
              </a:ext>
            </a:extLst>
          </p:cNvPr>
          <p:cNvSpPr>
            <a:spLocks noGrp="1"/>
          </p:cNvSpPr>
          <p:nvPr>
            <p:ph type="sldNum" sz="quarter" idx="12"/>
          </p:nvPr>
        </p:nvSpPr>
        <p:spPr/>
        <p:txBody>
          <a:bodyPr/>
          <a:lstStyle/>
          <a:p>
            <a:fld id="{6E91CC32-6A6B-4E2E-BBA1-6864F305DA26}" type="slidenum">
              <a:rPr lang="en-US" smtClean="0"/>
              <a:t>26</a:t>
            </a:fld>
            <a:endParaRPr lang="en-US"/>
          </a:p>
        </p:txBody>
      </p:sp>
    </p:spTree>
    <p:extLst>
      <p:ext uri="{BB962C8B-B14F-4D97-AF65-F5344CB8AC3E}">
        <p14:creationId xmlns:p14="http://schemas.microsoft.com/office/powerpoint/2010/main" val="20948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BEAC-E455-7347-86D4-AC4E83672CD6}"/>
              </a:ext>
            </a:extLst>
          </p:cNvPr>
          <p:cNvSpPr>
            <a:spLocks noGrp="1"/>
          </p:cNvSpPr>
          <p:nvPr>
            <p:ph type="title"/>
          </p:nvPr>
        </p:nvSpPr>
        <p:spPr/>
        <p:txBody>
          <a:bodyPr/>
          <a:lstStyle/>
          <a:p>
            <a:r>
              <a:rPr lang="en-IN" b="1" dirty="0">
                <a:effectLst/>
                <a:latin typeface="TimesNewRomanPS"/>
              </a:rPr>
              <a:t>IoT analytics challenges </a:t>
            </a:r>
            <a:endParaRPr lang="en-US" dirty="0"/>
          </a:p>
        </p:txBody>
      </p:sp>
      <p:sp>
        <p:nvSpPr>
          <p:cNvPr id="3" name="Content Placeholder 2">
            <a:extLst>
              <a:ext uri="{FF2B5EF4-FFF2-40B4-BE49-F238E27FC236}">
                <a16:creationId xmlns:a16="http://schemas.microsoft.com/office/drawing/2014/main" id="{4940CDC0-73BF-FF4F-9E88-9359D88A4040}"/>
              </a:ext>
            </a:extLst>
          </p:cNvPr>
          <p:cNvSpPr>
            <a:spLocks noGrp="1"/>
          </p:cNvSpPr>
          <p:nvPr>
            <p:ph idx="1"/>
          </p:nvPr>
        </p:nvSpPr>
        <p:spPr/>
        <p:txBody>
          <a:bodyPr>
            <a:normAutofit fontScale="92500"/>
          </a:bodyPr>
          <a:lstStyle/>
          <a:p>
            <a:r>
              <a:rPr lang="en-IN" sz="1800" b="1" dirty="0">
                <a:effectLst/>
                <a:latin typeface="TimesNewRomanPS"/>
              </a:rPr>
              <a:t>Data quality </a:t>
            </a:r>
            <a:endParaRPr lang="en-IN" sz="1200" dirty="0"/>
          </a:p>
          <a:p>
            <a:r>
              <a:rPr lang="en-IN" sz="2400" dirty="0">
                <a:effectLst/>
                <a:latin typeface="TimesNewRomanPSMT"/>
              </a:rPr>
              <a:t>Constrained devices means lossy networks. For analytics, it often results in either missing or inconsistent data. The missing data is often not random. As mentioned previously, it can be impacted by the location. Devices run on a software, called firmware, which may not be consistent across locations. This could mean differences in reporting frequency or formatting of values. It can result in lost or mangled data. </a:t>
            </a:r>
            <a:endParaRPr lang="en-IN" sz="2400" dirty="0"/>
          </a:p>
          <a:p>
            <a:r>
              <a:rPr lang="en-IN" sz="2400" dirty="0">
                <a:effectLst/>
                <a:latin typeface="TimesNewRomanPSMT"/>
              </a:rPr>
              <a:t>Data messages from IoT devices often require the destination to know how to interpret the message being sent. Software bugs can lead to garbled messages and data records. </a:t>
            </a:r>
            <a:endParaRPr lang="en-IN" sz="2400" dirty="0"/>
          </a:p>
          <a:p>
            <a:r>
              <a:rPr lang="en-IN" sz="2400" dirty="0">
                <a:effectLst/>
                <a:latin typeface="TimesNewRomanPSMT"/>
              </a:rPr>
              <a:t>Messages lost in translation or never sent due to dead batteries result in missing values. The conservation of power often means not all values available on the device are sent at the same time. The resulting datasets often have missing values, as the device sends some values consistently every time it reports and sends some other values less frequently. </a:t>
            </a:r>
            <a:endParaRPr lang="en-IN" sz="2400" dirty="0"/>
          </a:p>
          <a:p>
            <a:endParaRPr lang="en-IN" dirty="0"/>
          </a:p>
          <a:p>
            <a:endParaRPr lang="en-US" dirty="0"/>
          </a:p>
        </p:txBody>
      </p:sp>
      <p:sp>
        <p:nvSpPr>
          <p:cNvPr id="4" name="Date Placeholder 3">
            <a:extLst>
              <a:ext uri="{FF2B5EF4-FFF2-40B4-BE49-F238E27FC236}">
                <a16:creationId xmlns:a16="http://schemas.microsoft.com/office/drawing/2014/main" id="{B3BB3C00-88D1-1947-9785-A1F1089CE1C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DC01B709-D4F2-CB41-8F36-F186B0235EB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F8AEE9F-6A16-D447-A26F-EB623D0394CE}"/>
              </a:ext>
            </a:extLst>
          </p:cNvPr>
          <p:cNvSpPr>
            <a:spLocks noGrp="1"/>
          </p:cNvSpPr>
          <p:nvPr>
            <p:ph type="sldNum" sz="quarter" idx="12"/>
          </p:nvPr>
        </p:nvSpPr>
        <p:spPr/>
        <p:txBody>
          <a:bodyPr/>
          <a:lstStyle/>
          <a:p>
            <a:fld id="{6E91CC32-6A6B-4E2E-BBA1-6864F305DA26}" type="slidenum">
              <a:rPr lang="en-US" smtClean="0"/>
              <a:t>27</a:t>
            </a:fld>
            <a:endParaRPr lang="en-US"/>
          </a:p>
        </p:txBody>
      </p:sp>
    </p:spTree>
    <p:extLst>
      <p:ext uri="{BB962C8B-B14F-4D97-AF65-F5344CB8AC3E}">
        <p14:creationId xmlns:p14="http://schemas.microsoft.com/office/powerpoint/2010/main" val="2705978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9D5A-0976-D24F-9889-2DFFBB165738}"/>
              </a:ext>
            </a:extLst>
          </p:cNvPr>
          <p:cNvSpPr>
            <a:spLocks noGrp="1"/>
          </p:cNvSpPr>
          <p:nvPr>
            <p:ph type="title"/>
          </p:nvPr>
        </p:nvSpPr>
        <p:spPr/>
        <p:txBody>
          <a:bodyPr/>
          <a:lstStyle/>
          <a:p>
            <a:r>
              <a:rPr lang="en-IN" sz="4400" b="1" dirty="0">
                <a:effectLst/>
                <a:latin typeface="TimesNewRomanPS"/>
              </a:rPr>
              <a:t>Analytics challenges </a:t>
            </a:r>
            <a:endParaRPr lang="en-US" dirty="0"/>
          </a:p>
        </p:txBody>
      </p:sp>
      <p:sp>
        <p:nvSpPr>
          <p:cNvPr id="3" name="Content Placeholder 2">
            <a:extLst>
              <a:ext uri="{FF2B5EF4-FFF2-40B4-BE49-F238E27FC236}">
                <a16:creationId xmlns:a16="http://schemas.microsoft.com/office/drawing/2014/main" id="{9CD441D4-6BFB-4F4B-A084-0C342C17518E}"/>
              </a:ext>
            </a:extLst>
          </p:cNvPr>
          <p:cNvSpPr>
            <a:spLocks noGrp="1"/>
          </p:cNvSpPr>
          <p:nvPr>
            <p:ph idx="1"/>
          </p:nvPr>
        </p:nvSpPr>
        <p:spPr/>
        <p:txBody>
          <a:bodyPr/>
          <a:lstStyle/>
          <a:p>
            <a:r>
              <a:rPr lang="en-IN" sz="1800" dirty="0">
                <a:effectLst/>
                <a:latin typeface="TimesNewRomanPSMT"/>
              </a:rPr>
              <a:t>Analytics often requires deciding on whether to fill in or ignore the missing values. Either choice may lead to a dataset that is not a representative of reality. </a:t>
            </a:r>
            <a:endParaRPr lang="en-IN" dirty="0"/>
          </a:p>
          <a:p>
            <a:r>
              <a:rPr lang="en-IN" sz="1800" dirty="0">
                <a:effectLst/>
                <a:latin typeface="TimesNewRomanPSMT"/>
              </a:rPr>
              <a:t>As an example of how this can affect results, consider the case of inaccurate political poll results in recent years. Many experts believe it is now in near crisis due to the shift of much of the world to mobile numbers as their only phone number. For pollsters, it is cheaper and easier to reach people on landline numbers. This can lead to the over representation of people with landlines. These people tend to be both older and wealthier than mobile-only respondents. </a:t>
            </a:r>
            <a:endParaRPr lang="en-IN" dirty="0"/>
          </a:p>
          <a:p>
            <a:r>
              <a:rPr lang="en-IN" sz="1800" dirty="0">
                <a:effectLst/>
                <a:latin typeface="TimesNewRomanPSMT"/>
              </a:rPr>
              <a:t>The response rate has also dropped from near 80% in the 1970s to about 8% (if you are lucky) today. This makes it more difficult (and expensive) to obtain a representative sample leading to many embarrassingly wrong poll predictions. </a:t>
            </a:r>
            <a:endParaRPr lang="en-IN" dirty="0"/>
          </a:p>
          <a:p>
            <a:r>
              <a:rPr lang="en-IN" sz="1800" dirty="0">
                <a:effectLst/>
                <a:latin typeface="TimesNewRomanPSMT"/>
              </a:rPr>
              <a:t>There can also be outside influences, such as environment conditions, that are not captured in the data. Winter storms can lead to power failures affecting devices that are able to report back data. You may end up drawing conclusions based on a non-representative sample of data without realizing it. This can affect the results of IoT analytics – and it will not be clear why. </a:t>
            </a:r>
            <a:endParaRPr lang="en-IN" dirty="0"/>
          </a:p>
          <a:p>
            <a:endParaRPr lang="en-US" dirty="0"/>
          </a:p>
        </p:txBody>
      </p:sp>
      <p:sp>
        <p:nvSpPr>
          <p:cNvPr id="4" name="Date Placeholder 3">
            <a:extLst>
              <a:ext uri="{FF2B5EF4-FFF2-40B4-BE49-F238E27FC236}">
                <a16:creationId xmlns:a16="http://schemas.microsoft.com/office/drawing/2014/main" id="{089A6928-7532-3848-A08E-5710F71F355D}"/>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48F33BE3-D65B-5A48-8581-95803D2A13A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EDB92DE-2497-8749-A1BF-2DC9034E9547}"/>
              </a:ext>
            </a:extLst>
          </p:cNvPr>
          <p:cNvSpPr>
            <a:spLocks noGrp="1"/>
          </p:cNvSpPr>
          <p:nvPr>
            <p:ph type="sldNum" sz="quarter" idx="12"/>
          </p:nvPr>
        </p:nvSpPr>
        <p:spPr/>
        <p:txBody>
          <a:bodyPr/>
          <a:lstStyle/>
          <a:p>
            <a:fld id="{6E91CC32-6A6B-4E2E-BBA1-6864F305DA26}" type="slidenum">
              <a:rPr lang="en-US" smtClean="0"/>
              <a:t>28</a:t>
            </a:fld>
            <a:endParaRPr lang="en-US"/>
          </a:p>
        </p:txBody>
      </p:sp>
    </p:spTree>
    <p:extLst>
      <p:ext uri="{BB962C8B-B14F-4D97-AF65-F5344CB8AC3E}">
        <p14:creationId xmlns:p14="http://schemas.microsoft.com/office/powerpoint/2010/main" val="2710485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E1FF5-2AD5-3C47-9512-F7153B2F9901}"/>
              </a:ext>
            </a:extLst>
          </p:cNvPr>
          <p:cNvSpPr>
            <a:spLocks noGrp="1"/>
          </p:cNvSpPr>
          <p:nvPr>
            <p:ph type="title"/>
          </p:nvPr>
        </p:nvSpPr>
        <p:spPr>
          <a:xfrm>
            <a:off x="1289462" y="3203329"/>
            <a:ext cx="10515600" cy="632402"/>
          </a:xfrm>
        </p:spPr>
        <p:txBody>
          <a:bodyPr>
            <a:noAutofit/>
          </a:bodyPr>
          <a:lstStyle/>
          <a:p>
            <a:pPr algn="ctr"/>
            <a:r>
              <a:rPr lang="en-IN" b="1" dirty="0">
                <a:effectLst/>
                <a:latin typeface="TimesNewRomanPS"/>
              </a:rPr>
              <a:t>IoT Devices and Networking Protocols </a:t>
            </a:r>
            <a:endParaRPr lang="en-US" dirty="0"/>
          </a:p>
        </p:txBody>
      </p:sp>
      <p:sp>
        <p:nvSpPr>
          <p:cNvPr id="4" name="Date Placeholder 3">
            <a:extLst>
              <a:ext uri="{FF2B5EF4-FFF2-40B4-BE49-F238E27FC236}">
                <a16:creationId xmlns:a16="http://schemas.microsoft.com/office/drawing/2014/main" id="{7D3506EF-AB5F-774C-B6A1-2CBD31D4BAF8}"/>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063D5BD5-4B62-B542-A8C5-31A0C1C01E0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5A22CD0-AFC2-734A-A3F4-C8146ED2F519}"/>
              </a:ext>
            </a:extLst>
          </p:cNvPr>
          <p:cNvSpPr>
            <a:spLocks noGrp="1"/>
          </p:cNvSpPr>
          <p:nvPr>
            <p:ph type="sldNum" sz="quarter" idx="12"/>
          </p:nvPr>
        </p:nvSpPr>
        <p:spPr/>
        <p:txBody>
          <a:bodyPr/>
          <a:lstStyle/>
          <a:p>
            <a:fld id="{6E91CC32-6A6B-4E2E-BBA1-6864F305DA26}" type="slidenum">
              <a:rPr lang="en-US" smtClean="0"/>
              <a:t>29</a:t>
            </a:fld>
            <a:endParaRPr lang="en-US"/>
          </a:p>
        </p:txBody>
      </p:sp>
    </p:spTree>
    <p:extLst>
      <p:ext uri="{BB962C8B-B14F-4D97-AF65-F5344CB8AC3E}">
        <p14:creationId xmlns:p14="http://schemas.microsoft.com/office/powerpoint/2010/main" val="344905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BE30-9864-FE42-AEE3-28DFB6EEBF26}"/>
              </a:ext>
            </a:extLst>
          </p:cNvPr>
          <p:cNvSpPr>
            <a:spLocks noGrp="1"/>
          </p:cNvSpPr>
          <p:nvPr>
            <p:ph type="title"/>
          </p:nvPr>
        </p:nvSpPr>
        <p:spPr>
          <a:xfrm>
            <a:off x="838200" y="365125"/>
            <a:ext cx="10515600" cy="721583"/>
          </a:xfrm>
        </p:spPr>
        <p:txBody>
          <a:bodyPr>
            <a:normAutofit fontScale="90000"/>
          </a:bodyPr>
          <a:lstStyle/>
          <a:p>
            <a:br>
              <a:rPr lang="en-IN" sz="3600" dirty="0">
                <a:effectLst/>
                <a:latin typeface="ArialNarrow" panose="020B0606020202030204" pitchFamily="34" charset="0"/>
              </a:rPr>
            </a:br>
            <a:r>
              <a:rPr lang="en-IN" sz="3600" dirty="0">
                <a:effectLst/>
                <a:latin typeface="ArialNarrow" panose="020B0606020202030204" pitchFamily="34" charset="0"/>
              </a:rPr>
              <a:t>21CSE429T  DATA SCIENCE FOR INTERNET OF THINGS </a:t>
            </a:r>
            <a:br>
              <a:rPr lang="en-IN" dirty="0"/>
            </a:br>
            <a:endParaRPr lang="en-US" dirty="0"/>
          </a:p>
        </p:txBody>
      </p:sp>
      <p:graphicFrame>
        <p:nvGraphicFramePr>
          <p:cNvPr id="8" name="Table 8">
            <a:extLst>
              <a:ext uri="{FF2B5EF4-FFF2-40B4-BE49-F238E27FC236}">
                <a16:creationId xmlns:a16="http://schemas.microsoft.com/office/drawing/2014/main" id="{D1416401-4712-F84B-8EC8-3706E06A71E5}"/>
              </a:ext>
            </a:extLst>
          </p:cNvPr>
          <p:cNvGraphicFramePr>
            <a:graphicFrameLocks noGrp="1"/>
          </p:cNvGraphicFramePr>
          <p:nvPr>
            <p:ph idx="1"/>
            <p:extLst>
              <p:ext uri="{D42A27DB-BD31-4B8C-83A1-F6EECF244321}">
                <p14:modId xmlns:p14="http://schemas.microsoft.com/office/powerpoint/2010/main" val="2417366934"/>
              </p:ext>
            </p:extLst>
          </p:nvPr>
        </p:nvGraphicFramePr>
        <p:xfrm>
          <a:off x="304800" y="916271"/>
          <a:ext cx="11454714" cy="5855232"/>
        </p:xfrm>
        <a:graphic>
          <a:graphicData uri="http://schemas.openxmlformats.org/drawingml/2006/table">
            <a:tbl>
              <a:tblPr firstRow="1" bandRow="1">
                <a:tableStyleId>{5C22544A-7EE6-4342-B048-85BDC9FD1C3A}</a:tableStyleId>
              </a:tblPr>
              <a:tblGrid>
                <a:gridCol w="11454714">
                  <a:extLst>
                    <a:ext uri="{9D8B030D-6E8A-4147-A177-3AD203B41FA5}">
                      <a16:colId xmlns:a16="http://schemas.microsoft.com/office/drawing/2014/main" val="1863315601"/>
                    </a:ext>
                  </a:extLst>
                </a:gridCol>
              </a:tblGrid>
              <a:tr h="368832">
                <a:tc>
                  <a:txBody>
                    <a:bodyPr/>
                    <a:lstStyle/>
                    <a:p>
                      <a:r>
                        <a:rPr lang="en-US" dirty="0"/>
                        <a:t>Syllabus</a:t>
                      </a:r>
                    </a:p>
                  </a:txBody>
                  <a:tcPr/>
                </a:tc>
                <a:extLst>
                  <a:ext uri="{0D108BD9-81ED-4DB2-BD59-A6C34878D82A}">
                    <a16:rowId xmlns:a16="http://schemas.microsoft.com/office/drawing/2014/main" val="3797003129"/>
                  </a:ext>
                </a:extLst>
              </a:tr>
              <a:tr h="370840">
                <a:tc>
                  <a:txBody>
                    <a:bodyPr/>
                    <a:lstStyle/>
                    <a:p>
                      <a:r>
                        <a:rPr lang="en-IN" sz="1800" b="1" i="1" kern="1200" dirty="0">
                          <a:solidFill>
                            <a:schemeClr val="dk1"/>
                          </a:solidFill>
                          <a:effectLst/>
                          <a:latin typeface="+mn-lt"/>
                          <a:ea typeface="+mn-ea"/>
                          <a:cs typeface="+mn-cs"/>
                        </a:rPr>
                        <a:t>Unit-4 - Smart Applications IoT with Data Analytics                 9 Hrs</a:t>
                      </a:r>
                    </a:p>
                    <a:p>
                      <a:r>
                        <a:rPr lang="en-IN" sz="1800" i="1" kern="1200" dirty="0">
                          <a:solidFill>
                            <a:schemeClr val="dk1"/>
                          </a:solidFill>
                          <a:effectLst/>
                          <a:latin typeface="+mn-lt"/>
                          <a:ea typeface="+mn-ea"/>
                          <a:cs typeface="+mn-cs"/>
                        </a:rPr>
                        <a:t>Defragmenting Intelligent Transportation: A Practical Case Study -Connected and Autonomous Vehicles-Transit Hub: A Smart Decision Support System for Public Transit Operations – </a:t>
                      </a:r>
                      <a:endParaRPr lang="en-IN" dirty="0"/>
                    </a:p>
                    <a:p>
                      <a:r>
                        <a:rPr lang="en-IN" sz="1800" i="1" kern="1200" dirty="0">
                          <a:solidFill>
                            <a:schemeClr val="dk1"/>
                          </a:solidFill>
                          <a:effectLst/>
                          <a:latin typeface="+mn-lt"/>
                          <a:ea typeface="+mn-ea"/>
                          <a:cs typeface="+mn-cs"/>
                        </a:rPr>
                        <a:t>Smart Home Services Using the Internet of Things </a:t>
                      </a:r>
                      <a:endParaRPr lang="en-IN" dirty="0"/>
                    </a:p>
                    <a:p>
                      <a:endParaRPr lang="en-US" dirty="0"/>
                    </a:p>
                  </a:txBody>
                  <a:tcPr/>
                </a:tc>
                <a:extLst>
                  <a:ext uri="{0D108BD9-81ED-4DB2-BD59-A6C34878D82A}">
                    <a16:rowId xmlns:a16="http://schemas.microsoft.com/office/drawing/2014/main" val="1428203593"/>
                  </a:ext>
                </a:extLst>
              </a:tr>
              <a:tr h="370840">
                <a:tc>
                  <a:txBody>
                    <a:bodyPr/>
                    <a:lstStyle/>
                    <a:p>
                      <a:r>
                        <a:rPr lang="en-IN" sz="1800" b="1" i="1" kern="1200" dirty="0">
                          <a:solidFill>
                            <a:schemeClr val="dk1"/>
                          </a:solidFill>
                          <a:effectLst/>
                          <a:latin typeface="+mn-lt"/>
                          <a:ea typeface="+mn-ea"/>
                          <a:cs typeface="+mn-cs"/>
                        </a:rPr>
                        <a:t>Unit-5 - Case Studies in IoT Healthcare       9 Hrs</a:t>
                      </a:r>
                      <a:endParaRPr lang="en-IN" dirty="0"/>
                    </a:p>
                    <a:p>
                      <a:r>
                        <a:rPr lang="en-IN" sz="1800" i="1" kern="1200" dirty="0">
                          <a:solidFill>
                            <a:schemeClr val="dk1"/>
                          </a:solidFill>
                          <a:effectLst/>
                          <a:latin typeface="+mn-lt"/>
                          <a:ea typeface="+mn-ea"/>
                          <a:cs typeface="+mn-cs"/>
                        </a:rPr>
                        <a:t>Big Data Analytics for Healthcare and Cognitive Learning - Machine Learning for Big Data in Healthcare Applications - Healthcare Problems and Machine Learning Tools - IoT-based Healthcare Systems and Applications, Emotional Insights via Wearables- Structural Health Monitoring-Home Healthcare and Remote Patient Monitoring </a:t>
                      </a:r>
                      <a:endParaRPr lang="en-IN" dirty="0"/>
                    </a:p>
                    <a:p>
                      <a:endParaRPr lang="en-US" dirty="0"/>
                    </a:p>
                  </a:txBody>
                  <a:tcPr/>
                </a:tc>
                <a:extLst>
                  <a:ext uri="{0D108BD9-81ED-4DB2-BD59-A6C34878D82A}">
                    <a16:rowId xmlns:a16="http://schemas.microsoft.com/office/drawing/2014/main" val="3140155704"/>
                  </a:ext>
                </a:extLst>
              </a:tr>
              <a:tr h="370840">
                <a:tc>
                  <a:txBody>
                    <a:bodyPr/>
                    <a:lstStyle/>
                    <a:p>
                      <a:r>
                        <a:rPr lang="en-IN" sz="1800" i="1" kern="1200" dirty="0">
                          <a:solidFill>
                            <a:schemeClr val="dk1"/>
                          </a:solidFill>
                          <a:effectLst/>
                          <a:latin typeface="+mn-lt"/>
                          <a:ea typeface="+mn-ea"/>
                          <a:cs typeface="+mn-cs"/>
                        </a:rPr>
                        <a:t>1. Analytics for the Internet of Things (IoT) by Andrew </a:t>
                      </a:r>
                      <a:r>
                        <a:rPr lang="en-IN" sz="1800" i="1" kern="1200" dirty="0" err="1">
                          <a:solidFill>
                            <a:schemeClr val="dk1"/>
                          </a:solidFill>
                          <a:effectLst/>
                          <a:latin typeface="+mn-lt"/>
                          <a:ea typeface="+mn-ea"/>
                          <a:cs typeface="+mn-cs"/>
                        </a:rPr>
                        <a:t>Minteer</a:t>
                      </a:r>
                      <a:r>
                        <a:rPr lang="en-IN" sz="1800" i="1" kern="1200" dirty="0">
                          <a:solidFill>
                            <a:schemeClr val="dk1"/>
                          </a:solidFill>
                          <a:effectLst/>
                          <a:latin typeface="+mn-lt"/>
                          <a:ea typeface="+mn-ea"/>
                          <a:cs typeface="+mn-cs"/>
                        </a:rPr>
                        <a:t>, Released July 2017, Publisher(s): </a:t>
                      </a:r>
                      <a:r>
                        <a:rPr lang="en-IN" sz="1800" i="1" kern="1200" dirty="0" err="1">
                          <a:solidFill>
                            <a:schemeClr val="dk1"/>
                          </a:solidFill>
                          <a:effectLst/>
                          <a:latin typeface="+mn-lt"/>
                          <a:ea typeface="+mn-ea"/>
                          <a:cs typeface="+mn-cs"/>
                        </a:rPr>
                        <a:t>Packt</a:t>
                      </a:r>
                      <a:r>
                        <a:rPr lang="en-IN" sz="1800" i="1" kern="1200" dirty="0">
                          <a:solidFill>
                            <a:schemeClr val="dk1"/>
                          </a:solidFill>
                          <a:effectLst/>
                          <a:latin typeface="+mn-lt"/>
                          <a:ea typeface="+mn-ea"/>
                          <a:cs typeface="+mn-cs"/>
                        </a:rPr>
                        <a:t> Publishing, ISBN: 9781787120730. </a:t>
                      </a:r>
                    </a:p>
                    <a:p>
                      <a:r>
                        <a:rPr lang="en-IN" sz="1800" i="1" kern="1200" dirty="0">
                          <a:solidFill>
                            <a:schemeClr val="dk1"/>
                          </a:solidFill>
                          <a:effectLst/>
                          <a:latin typeface="+mn-lt"/>
                          <a:ea typeface="+mn-ea"/>
                          <a:cs typeface="+mn-cs"/>
                        </a:rPr>
                        <a:t>2. Big-Data Analytics for Cloud, IoT and Cognitive Computing, Kai Hwang, Min Chen, ISBN: 978-1-119-24729-6 March 2017. </a:t>
                      </a:r>
                    </a:p>
                    <a:p>
                      <a:r>
                        <a:rPr lang="en-IN" sz="1800" i="1" kern="1200" dirty="0">
                          <a:solidFill>
                            <a:schemeClr val="dk1"/>
                          </a:solidFill>
                          <a:effectLst/>
                          <a:latin typeface="+mn-lt"/>
                          <a:ea typeface="+mn-ea"/>
                          <a:cs typeface="+mn-cs"/>
                        </a:rPr>
                        <a:t>3. Internet of Things and Data Analytics </a:t>
                      </a:r>
                      <a:r>
                        <a:rPr lang="en-IN" sz="1800" i="1" kern="1200" dirty="0" err="1">
                          <a:solidFill>
                            <a:schemeClr val="dk1"/>
                          </a:solidFill>
                          <a:effectLst/>
                          <a:latin typeface="+mn-lt"/>
                          <a:ea typeface="+mn-ea"/>
                          <a:cs typeface="+mn-cs"/>
                        </a:rPr>
                        <a:t>Handbook,Hwaiyu</a:t>
                      </a:r>
                      <a:r>
                        <a:rPr lang="en-IN" sz="1800" i="1" kern="1200" dirty="0">
                          <a:solidFill>
                            <a:schemeClr val="dk1"/>
                          </a:solidFill>
                          <a:effectLst/>
                          <a:latin typeface="+mn-lt"/>
                          <a:ea typeface="+mn-ea"/>
                          <a:cs typeface="+mn-cs"/>
                        </a:rPr>
                        <a:t> </a:t>
                      </a:r>
                      <a:r>
                        <a:rPr lang="en-IN" sz="1800" i="1" kern="1200" dirty="0" err="1">
                          <a:solidFill>
                            <a:schemeClr val="dk1"/>
                          </a:solidFill>
                          <a:effectLst/>
                          <a:latin typeface="+mn-lt"/>
                          <a:ea typeface="+mn-ea"/>
                          <a:cs typeface="+mn-cs"/>
                        </a:rPr>
                        <a:t>Geng</a:t>
                      </a:r>
                      <a:r>
                        <a:rPr lang="en-IN" sz="1800" i="1" kern="1200" dirty="0">
                          <a:solidFill>
                            <a:schemeClr val="dk1"/>
                          </a:solidFill>
                          <a:effectLst/>
                          <a:latin typeface="+mn-lt"/>
                          <a:ea typeface="+mn-ea"/>
                          <a:cs typeface="+mn-cs"/>
                        </a:rPr>
                        <a:t> (Editor) - ISBN: 978-1-119- 17364-9 January 2017 </a:t>
                      </a:r>
                    </a:p>
                    <a:p>
                      <a:r>
                        <a:rPr lang="en-IN" sz="1800" i="1" kern="1200" dirty="0">
                          <a:solidFill>
                            <a:schemeClr val="dk1"/>
                          </a:solidFill>
                          <a:effectLst/>
                          <a:latin typeface="+mn-lt"/>
                          <a:ea typeface="+mn-ea"/>
                          <a:cs typeface="+mn-cs"/>
                        </a:rPr>
                        <a:t>4. David Hanes, Gonzalo </a:t>
                      </a:r>
                      <a:r>
                        <a:rPr lang="en-IN" sz="1800" i="1" kern="1200" dirty="0" err="1">
                          <a:solidFill>
                            <a:schemeClr val="dk1"/>
                          </a:solidFill>
                          <a:effectLst/>
                          <a:latin typeface="+mn-lt"/>
                          <a:ea typeface="+mn-ea"/>
                          <a:cs typeface="+mn-cs"/>
                        </a:rPr>
                        <a:t>Salgueiro</a:t>
                      </a:r>
                      <a:r>
                        <a:rPr lang="en-IN" sz="1800" i="1" kern="1200" dirty="0">
                          <a:solidFill>
                            <a:schemeClr val="dk1"/>
                          </a:solidFill>
                          <a:effectLst/>
                          <a:latin typeface="+mn-lt"/>
                          <a:ea typeface="+mn-ea"/>
                          <a:cs typeface="+mn-cs"/>
                        </a:rPr>
                        <a:t>, Patrick </a:t>
                      </a:r>
                      <a:r>
                        <a:rPr lang="en-IN" sz="1800" i="1" kern="1200" dirty="0" err="1">
                          <a:solidFill>
                            <a:schemeClr val="dk1"/>
                          </a:solidFill>
                          <a:effectLst/>
                          <a:latin typeface="+mn-lt"/>
                          <a:ea typeface="+mn-ea"/>
                          <a:cs typeface="+mn-cs"/>
                        </a:rPr>
                        <a:t>Grossetete</a:t>
                      </a:r>
                      <a:r>
                        <a:rPr lang="en-IN" sz="1800" i="1" kern="1200" dirty="0">
                          <a:solidFill>
                            <a:schemeClr val="dk1"/>
                          </a:solidFill>
                          <a:effectLst/>
                          <a:latin typeface="+mn-lt"/>
                          <a:ea typeface="+mn-ea"/>
                          <a:cs typeface="+mn-cs"/>
                        </a:rPr>
                        <a:t>, Rob Barton and Jerome Henry,  IoT Fundamentals: Networking Technologies, Protocols and Use Cases for Internet of Things, Cisco Press, 2017 </a:t>
                      </a:r>
                    </a:p>
                    <a:p>
                      <a:r>
                        <a:rPr lang="en-IN" sz="1800" i="1" kern="1200" dirty="0">
                          <a:solidFill>
                            <a:schemeClr val="dk1"/>
                          </a:solidFill>
                          <a:effectLst/>
                          <a:latin typeface="+mn-lt"/>
                          <a:ea typeface="+mn-ea"/>
                          <a:cs typeface="+mn-cs"/>
                        </a:rPr>
                        <a:t>5. </a:t>
                      </a:r>
                      <a:r>
                        <a:rPr lang="en-IN" sz="1800" i="1" kern="1200" dirty="0" err="1">
                          <a:solidFill>
                            <a:schemeClr val="dk1"/>
                          </a:solidFill>
                          <a:effectLst/>
                          <a:latin typeface="+mn-lt"/>
                          <a:ea typeface="+mn-ea"/>
                          <a:cs typeface="+mn-cs"/>
                        </a:rPr>
                        <a:t>Arshdeep</a:t>
                      </a:r>
                      <a:r>
                        <a:rPr lang="en-IN" sz="1800" i="1" kern="1200" dirty="0">
                          <a:solidFill>
                            <a:schemeClr val="dk1"/>
                          </a:solidFill>
                          <a:effectLst/>
                          <a:latin typeface="+mn-lt"/>
                          <a:ea typeface="+mn-ea"/>
                          <a:cs typeface="+mn-cs"/>
                        </a:rPr>
                        <a:t> </a:t>
                      </a:r>
                      <a:r>
                        <a:rPr lang="en-IN" sz="1800" i="1" kern="1200" dirty="0" err="1">
                          <a:solidFill>
                            <a:schemeClr val="dk1"/>
                          </a:solidFill>
                          <a:effectLst/>
                          <a:latin typeface="+mn-lt"/>
                          <a:ea typeface="+mn-ea"/>
                          <a:cs typeface="+mn-cs"/>
                        </a:rPr>
                        <a:t>Bahga</a:t>
                      </a:r>
                      <a:r>
                        <a:rPr lang="en-IN" sz="1800" i="1" kern="1200" dirty="0">
                          <a:solidFill>
                            <a:schemeClr val="dk1"/>
                          </a:solidFill>
                          <a:effectLst/>
                          <a:latin typeface="+mn-lt"/>
                          <a:ea typeface="+mn-ea"/>
                          <a:cs typeface="+mn-cs"/>
                        </a:rPr>
                        <a:t>, Vijay </a:t>
                      </a:r>
                      <a:r>
                        <a:rPr lang="en-IN" sz="1800" i="1" kern="1200" dirty="0" err="1">
                          <a:solidFill>
                            <a:schemeClr val="dk1"/>
                          </a:solidFill>
                          <a:effectLst/>
                          <a:latin typeface="+mn-lt"/>
                          <a:ea typeface="+mn-ea"/>
                          <a:cs typeface="+mn-cs"/>
                        </a:rPr>
                        <a:t>Madisetti</a:t>
                      </a:r>
                      <a:r>
                        <a:rPr lang="en-IN" sz="1800" i="1" kern="1200" dirty="0">
                          <a:solidFill>
                            <a:schemeClr val="dk1"/>
                          </a:solidFill>
                          <a:effectLst/>
                          <a:latin typeface="+mn-lt"/>
                          <a:ea typeface="+mn-ea"/>
                          <a:cs typeface="+mn-cs"/>
                        </a:rPr>
                        <a:t>, Internet of Things – A hands-on approach, Universities Press, 2015 </a:t>
                      </a:r>
                    </a:p>
                    <a:p>
                      <a:endParaRPr lang="en-US" dirty="0"/>
                    </a:p>
                  </a:txBody>
                  <a:tcPr/>
                </a:tc>
                <a:extLst>
                  <a:ext uri="{0D108BD9-81ED-4DB2-BD59-A6C34878D82A}">
                    <a16:rowId xmlns:a16="http://schemas.microsoft.com/office/drawing/2014/main" val="3672792646"/>
                  </a:ext>
                </a:extLst>
              </a:tr>
            </a:tbl>
          </a:graphicData>
        </a:graphic>
      </p:graphicFrame>
      <p:sp>
        <p:nvSpPr>
          <p:cNvPr id="4" name="Date Placeholder 3">
            <a:extLst>
              <a:ext uri="{FF2B5EF4-FFF2-40B4-BE49-F238E27FC236}">
                <a16:creationId xmlns:a16="http://schemas.microsoft.com/office/drawing/2014/main" id="{9345A4A4-D4D0-004C-9C8B-7F4CB4E61F57}"/>
              </a:ext>
            </a:extLst>
          </p:cNvPr>
          <p:cNvSpPr>
            <a:spLocks noGrp="1"/>
          </p:cNvSpPr>
          <p:nvPr>
            <p:ph type="dt" sz="half" idx="10"/>
          </p:nvPr>
        </p:nvSpPr>
        <p:spPr/>
        <p:txBody>
          <a:bodyPr/>
          <a:lstStyle/>
          <a:p>
            <a:fld id="{0F996519-E62D-4F8C-AE1E-36928EC7D15C}" type="datetime1">
              <a:rPr lang="en-US" smtClean="0"/>
              <a:t>9/26/2024</a:t>
            </a:fld>
            <a:endParaRPr lang="en-US" dirty="0"/>
          </a:p>
        </p:txBody>
      </p:sp>
      <p:sp>
        <p:nvSpPr>
          <p:cNvPr id="5" name="Footer Placeholder 4">
            <a:extLst>
              <a:ext uri="{FF2B5EF4-FFF2-40B4-BE49-F238E27FC236}">
                <a16:creationId xmlns:a16="http://schemas.microsoft.com/office/drawing/2014/main" id="{90DB0838-572C-A849-8C2B-6B927BBF0322}"/>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A582F01-E03F-9647-81F1-D1A1A1BCE413}"/>
              </a:ext>
            </a:extLst>
          </p:cNvPr>
          <p:cNvSpPr>
            <a:spLocks noGrp="1"/>
          </p:cNvSpPr>
          <p:nvPr>
            <p:ph type="sldNum" sz="quarter" idx="12"/>
          </p:nvPr>
        </p:nvSpPr>
        <p:spPr/>
        <p:txBody>
          <a:bodyPr/>
          <a:lstStyle/>
          <a:p>
            <a:fld id="{6E91CC32-6A6B-4E2E-BBA1-6864F305DA26}" type="slidenum">
              <a:rPr lang="en-US" smtClean="0"/>
              <a:t>3</a:t>
            </a:fld>
            <a:endParaRPr lang="en-US"/>
          </a:p>
        </p:txBody>
      </p:sp>
      <p:pic>
        <p:nvPicPr>
          <p:cNvPr id="2049" name="Picture 1" descr="page1image13719552">
            <a:extLst>
              <a:ext uri="{FF2B5EF4-FFF2-40B4-BE49-F238E27FC236}">
                <a16:creationId xmlns:a16="http://schemas.microsoft.com/office/drawing/2014/main" id="{7C649E92-F258-FB40-AB92-741218887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2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1image13721280">
            <a:extLst>
              <a:ext uri="{FF2B5EF4-FFF2-40B4-BE49-F238E27FC236}">
                <a16:creationId xmlns:a16="http://schemas.microsoft.com/office/drawing/2014/main" id="{78D57958-2164-C447-89C4-E74E14FAE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136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1image13717440">
            <a:extLst>
              <a:ext uri="{FF2B5EF4-FFF2-40B4-BE49-F238E27FC236}">
                <a16:creationId xmlns:a16="http://schemas.microsoft.com/office/drawing/2014/main" id="{420902B9-3283-DD49-96A6-D87A3282E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96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1image13717248">
            <a:extLst>
              <a:ext uri="{FF2B5EF4-FFF2-40B4-BE49-F238E27FC236}">
                <a16:creationId xmlns:a16="http://schemas.microsoft.com/office/drawing/2014/main" id="{B8DAF20E-C1D9-1D48-A9CA-39D612763D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892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513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154C-979C-7C40-B2E9-572EEF5EFD85}"/>
              </a:ext>
            </a:extLst>
          </p:cNvPr>
          <p:cNvSpPr>
            <a:spLocks noGrp="1"/>
          </p:cNvSpPr>
          <p:nvPr>
            <p:ph type="title"/>
          </p:nvPr>
        </p:nvSpPr>
        <p:spPr>
          <a:xfrm>
            <a:off x="838200" y="365126"/>
            <a:ext cx="10515600" cy="881784"/>
          </a:xfrm>
        </p:spPr>
        <p:txBody>
          <a:bodyPr>
            <a:normAutofit/>
          </a:bodyPr>
          <a:lstStyle/>
          <a:p>
            <a:r>
              <a:rPr lang="en-IN" sz="4000" b="1" dirty="0">
                <a:effectLst/>
                <a:latin typeface="TimesNewRomanPS"/>
              </a:rPr>
              <a:t>IoT devices </a:t>
            </a:r>
            <a:endParaRPr lang="en-US" sz="4000" dirty="0"/>
          </a:p>
        </p:txBody>
      </p:sp>
      <p:sp>
        <p:nvSpPr>
          <p:cNvPr id="3" name="Content Placeholder 2">
            <a:extLst>
              <a:ext uri="{FF2B5EF4-FFF2-40B4-BE49-F238E27FC236}">
                <a16:creationId xmlns:a16="http://schemas.microsoft.com/office/drawing/2014/main" id="{EDCBBC09-6CCF-C648-857A-ED72424E64DE}"/>
              </a:ext>
            </a:extLst>
          </p:cNvPr>
          <p:cNvSpPr>
            <a:spLocks noGrp="1"/>
          </p:cNvSpPr>
          <p:nvPr>
            <p:ph idx="1"/>
          </p:nvPr>
        </p:nvSpPr>
        <p:spPr>
          <a:xfrm>
            <a:off x="838200" y="1320726"/>
            <a:ext cx="10515600" cy="2789637"/>
          </a:xfrm>
        </p:spPr>
        <p:txBody>
          <a:bodyPr>
            <a:normAutofit/>
          </a:bodyPr>
          <a:lstStyle/>
          <a:p>
            <a:r>
              <a:rPr lang="en-IN" sz="1800" b="1" dirty="0">
                <a:effectLst/>
                <a:latin typeface="TimesNewRomanPS"/>
              </a:rPr>
              <a:t>Healthcare </a:t>
            </a:r>
          </a:p>
          <a:p>
            <a:pPr lvl="1"/>
            <a:r>
              <a:rPr lang="en-IN" sz="1800" dirty="0">
                <a:effectLst/>
                <a:latin typeface="TimesNewRomanPSMT"/>
              </a:rPr>
              <a:t>vital signs monitored by low-power wireless sensors where the data can be </a:t>
            </a:r>
            <a:r>
              <a:rPr lang="en-IN" sz="1800" dirty="0" err="1">
                <a:effectLst/>
                <a:latin typeface="TimesNewRomanPSMT"/>
              </a:rPr>
              <a:t>analyzed</a:t>
            </a:r>
            <a:r>
              <a:rPr lang="en-IN" sz="1800" dirty="0">
                <a:effectLst/>
                <a:latin typeface="TimesNewRomanPSMT"/>
              </a:rPr>
              <a:t> remotely. </a:t>
            </a:r>
            <a:endParaRPr lang="en-IN" sz="1800" dirty="0"/>
          </a:p>
          <a:p>
            <a:pPr lvl="1"/>
            <a:r>
              <a:rPr lang="en-IN" sz="1800" b="1" dirty="0" err="1">
                <a:latin typeface="TimesNewRomanPS"/>
              </a:rPr>
              <a:t>Eg</a:t>
            </a:r>
            <a:r>
              <a:rPr lang="en-IN" sz="1800" b="1" dirty="0">
                <a:latin typeface="TimesNewRomanPS"/>
              </a:rPr>
              <a:t> - </a:t>
            </a:r>
            <a:r>
              <a:rPr lang="en-IN" sz="1800" dirty="0">
                <a:effectLst/>
                <a:latin typeface="TimesNewRomanPSMT"/>
              </a:rPr>
              <a:t>Proteus Digital Health- a start up – developed pill-sized ingestible sensors. </a:t>
            </a:r>
            <a:r>
              <a:rPr lang="en-IN" sz="1800" dirty="0">
                <a:latin typeface="TimesNewRomanPSMT"/>
              </a:rPr>
              <a:t>A</a:t>
            </a:r>
            <a:r>
              <a:rPr lang="en-IN" sz="1800" dirty="0">
                <a:effectLst/>
                <a:latin typeface="TimesNewRomanPSMT"/>
              </a:rPr>
              <a:t> digestible sensor pill that, in combination with a sensor patch worn on skin, monitors when and how often patients are taking their pills. </a:t>
            </a:r>
            <a:endParaRPr lang="en-IN" sz="1800" dirty="0"/>
          </a:p>
          <a:p>
            <a:r>
              <a:rPr lang="en-IN" sz="1800" b="1" dirty="0">
                <a:effectLst/>
                <a:latin typeface="TimesNewRomanPS"/>
              </a:rPr>
              <a:t>Manufacturing </a:t>
            </a:r>
          </a:p>
          <a:p>
            <a:pPr lvl="1"/>
            <a:r>
              <a:rPr lang="en-IN" sz="1800" b="1" dirty="0">
                <a:effectLst/>
                <a:latin typeface="TimesNewRomanPS"/>
              </a:rPr>
              <a:t>Industrial Internet of Things </a:t>
            </a:r>
            <a:r>
              <a:rPr lang="en-IN" sz="1800" dirty="0">
                <a:effectLst/>
                <a:latin typeface="TimesNewRomanPSMT"/>
              </a:rPr>
              <a:t>(</a:t>
            </a:r>
            <a:r>
              <a:rPr lang="en-IN" sz="1800" b="1" dirty="0" err="1">
                <a:effectLst/>
                <a:latin typeface="TimesNewRomanPS"/>
              </a:rPr>
              <a:t>IIoT</a:t>
            </a:r>
            <a:r>
              <a:rPr lang="en-IN" sz="1800" dirty="0">
                <a:effectLst/>
                <a:latin typeface="TimesNewRomanPSMT"/>
              </a:rPr>
              <a:t>) or </a:t>
            </a:r>
            <a:r>
              <a:rPr lang="en-IN" sz="1800" b="1" dirty="0">
                <a:effectLst/>
                <a:latin typeface="TimesNewRomanPS"/>
              </a:rPr>
              <a:t>Industry 4.0</a:t>
            </a:r>
            <a:r>
              <a:rPr lang="en-IN" sz="1800" dirty="0">
                <a:effectLst/>
                <a:latin typeface="TimesNewRomanPSMT"/>
              </a:rPr>
              <a:t>. A wide variety of manufacturing industries are implementing IoT devices and sensors. </a:t>
            </a:r>
            <a:endParaRPr lang="en-IN" sz="1800" dirty="0"/>
          </a:p>
        </p:txBody>
      </p:sp>
      <p:sp>
        <p:nvSpPr>
          <p:cNvPr id="4" name="Date Placeholder 3">
            <a:extLst>
              <a:ext uri="{FF2B5EF4-FFF2-40B4-BE49-F238E27FC236}">
                <a16:creationId xmlns:a16="http://schemas.microsoft.com/office/drawing/2014/main" id="{B3730DF5-8635-9942-89C2-2FDA53E14995}"/>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E287FA46-BFA3-F147-A785-ADE0495EF8D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20AAAE4-6C12-3347-8B77-6E882ACF0873}"/>
              </a:ext>
            </a:extLst>
          </p:cNvPr>
          <p:cNvSpPr>
            <a:spLocks noGrp="1"/>
          </p:cNvSpPr>
          <p:nvPr>
            <p:ph type="sldNum" sz="quarter" idx="12"/>
          </p:nvPr>
        </p:nvSpPr>
        <p:spPr/>
        <p:txBody>
          <a:bodyPr/>
          <a:lstStyle/>
          <a:p>
            <a:fld id="{6E91CC32-6A6B-4E2E-BBA1-6864F305DA26}" type="slidenum">
              <a:rPr lang="en-US" smtClean="0"/>
              <a:t>30</a:t>
            </a:fld>
            <a:endParaRPr lang="en-US"/>
          </a:p>
        </p:txBody>
      </p:sp>
      <p:pic>
        <p:nvPicPr>
          <p:cNvPr id="7" name="Picture 6">
            <a:extLst>
              <a:ext uri="{FF2B5EF4-FFF2-40B4-BE49-F238E27FC236}">
                <a16:creationId xmlns:a16="http://schemas.microsoft.com/office/drawing/2014/main" id="{1DFB4999-0C80-F84E-B6D4-F78798299C67}"/>
              </a:ext>
            </a:extLst>
          </p:cNvPr>
          <p:cNvPicPr>
            <a:picLocks noChangeAspect="1"/>
          </p:cNvPicPr>
          <p:nvPr/>
        </p:nvPicPr>
        <p:blipFill>
          <a:blip r:embed="rId2"/>
          <a:stretch>
            <a:fillRect/>
          </a:stretch>
        </p:blipFill>
        <p:spPr>
          <a:xfrm>
            <a:off x="9195469" y="4214393"/>
            <a:ext cx="2502330" cy="1647625"/>
          </a:xfrm>
          <a:prstGeom prst="rect">
            <a:avLst/>
          </a:prstGeom>
        </p:spPr>
      </p:pic>
      <p:sp>
        <p:nvSpPr>
          <p:cNvPr id="8" name="Content Placeholder 2">
            <a:extLst>
              <a:ext uri="{FF2B5EF4-FFF2-40B4-BE49-F238E27FC236}">
                <a16:creationId xmlns:a16="http://schemas.microsoft.com/office/drawing/2014/main" id="{C9B11358-C95F-AF42-A08C-CB387D9E220E}"/>
              </a:ext>
            </a:extLst>
          </p:cNvPr>
          <p:cNvSpPr txBox="1">
            <a:spLocks/>
          </p:cNvSpPr>
          <p:nvPr/>
        </p:nvSpPr>
        <p:spPr>
          <a:xfrm>
            <a:off x="838200" y="3755386"/>
            <a:ext cx="8222673" cy="22416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b="1" dirty="0">
                <a:latin typeface="TimesNewRomanPS"/>
              </a:rPr>
              <a:t>Transportation and logistics </a:t>
            </a:r>
            <a:endParaRPr lang="en-IN" sz="1800" dirty="0"/>
          </a:p>
          <a:p>
            <a:pPr lvl="1"/>
            <a:r>
              <a:rPr lang="en-IN" sz="1800" b="1" dirty="0">
                <a:latin typeface="TimesNewRomanPS"/>
              </a:rPr>
              <a:t>Telematics devices - </a:t>
            </a:r>
            <a:r>
              <a:rPr lang="en-IN" sz="1800" dirty="0">
                <a:latin typeface="TimesNewRomanPSMT"/>
              </a:rPr>
              <a:t>GPS tracking devices that logistics providers can attach to their vehicles to monitor and </a:t>
            </a:r>
            <a:r>
              <a:rPr lang="en-IN" sz="1800" dirty="0" err="1">
                <a:latin typeface="TimesNewRomanPSMT"/>
              </a:rPr>
              <a:t>analyze</a:t>
            </a:r>
            <a:r>
              <a:rPr lang="en-IN" sz="1800" dirty="0">
                <a:latin typeface="TimesNewRomanPSMT"/>
              </a:rPr>
              <a:t> routes, fuel economy, and detect accidents. </a:t>
            </a:r>
          </a:p>
          <a:p>
            <a:pPr lvl="1"/>
            <a:endParaRPr lang="en-IN" sz="1800" dirty="0">
              <a:latin typeface="TimesNewRomanPSMT"/>
            </a:endParaRPr>
          </a:p>
          <a:p>
            <a:pPr lvl="1"/>
            <a:r>
              <a:rPr lang="en-IN" sz="1800" dirty="0">
                <a:latin typeface="TimesNewRomanPSMT"/>
              </a:rPr>
              <a:t>Devices can monitor driver </a:t>
            </a:r>
            <a:r>
              <a:rPr lang="en-IN" sz="1800" dirty="0" err="1">
                <a:latin typeface="TimesNewRomanPSMT"/>
              </a:rPr>
              <a:t>behavior</a:t>
            </a:r>
            <a:r>
              <a:rPr lang="en-IN" sz="1800" dirty="0">
                <a:latin typeface="TimesNewRomanPSMT"/>
              </a:rPr>
              <a:t> and send reports of speeding or harsh braking to the home office. They also read any fault codes reported by the vehicle and transmit the information instantly to fleet managers, so problems can be addressed before a major breakdown occurs. </a:t>
            </a:r>
            <a:endParaRPr lang="en-IN" sz="1800" dirty="0"/>
          </a:p>
        </p:txBody>
      </p:sp>
    </p:spTree>
    <p:extLst>
      <p:ext uri="{BB962C8B-B14F-4D97-AF65-F5344CB8AC3E}">
        <p14:creationId xmlns:p14="http://schemas.microsoft.com/office/powerpoint/2010/main" val="2175324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154C-979C-7C40-B2E9-572EEF5EFD85}"/>
              </a:ext>
            </a:extLst>
          </p:cNvPr>
          <p:cNvSpPr>
            <a:spLocks noGrp="1"/>
          </p:cNvSpPr>
          <p:nvPr>
            <p:ph type="title"/>
          </p:nvPr>
        </p:nvSpPr>
        <p:spPr>
          <a:xfrm>
            <a:off x="660070" y="91301"/>
            <a:ext cx="10515600" cy="716221"/>
          </a:xfrm>
        </p:spPr>
        <p:txBody>
          <a:bodyPr>
            <a:normAutofit/>
          </a:bodyPr>
          <a:lstStyle/>
          <a:p>
            <a:r>
              <a:rPr lang="en-IN" sz="4000" b="1" dirty="0">
                <a:effectLst/>
                <a:latin typeface="TimesNewRomanPS"/>
              </a:rPr>
              <a:t>IoT devices </a:t>
            </a:r>
            <a:endParaRPr lang="en-US" sz="4000" dirty="0"/>
          </a:p>
        </p:txBody>
      </p:sp>
      <p:sp>
        <p:nvSpPr>
          <p:cNvPr id="3" name="Content Placeholder 2">
            <a:extLst>
              <a:ext uri="{FF2B5EF4-FFF2-40B4-BE49-F238E27FC236}">
                <a16:creationId xmlns:a16="http://schemas.microsoft.com/office/drawing/2014/main" id="{EDCBBC09-6CCF-C648-857A-ED72424E64DE}"/>
              </a:ext>
            </a:extLst>
          </p:cNvPr>
          <p:cNvSpPr>
            <a:spLocks noGrp="1"/>
          </p:cNvSpPr>
          <p:nvPr>
            <p:ph idx="1"/>
          </p:nvPr>
        </p:nvSpPr>
        <p:spPr>
          <a:xfrm>
            <a:off x="422562" y="709343"/>
            <a:ext cx="11393385" cy="4278292"/>
          </a:xfrm>
        </p:spPr>
        <p:txBody>
          <a:bodyPr>
            <a:noAutofit/>
          </a:bodyPr>
          <a:lstStyle/>
          <a:p>
            <a:pPr algn="just"/>
            <a:r>
              <a:rPr lang="en-IN" sz="1800" b="1" dirty="0">
                <a:effectLst/>
                <a:latin typeface="TimesNewRomanPS"/>
              </a:rPr>
              <a:t>Retail </a:t>
            </a:r>
            <a:endParaRPr lang="en-IN" sz="1800" dirty="0"/>
          </a:p>
          <a:p>
            <a:pPr lvl="1" algn="just"/>
            <a:r>
              <a:rPr lang="en-IN" sz="1800" b="1" dirty="0">
                <a:effectLst/>
                <a:latin typeface="TimesNewRomanPS"/>
              </a:rPr>
              <a:t>Radio Frequency Identification </a:t>
            </a:r>
            <a:r>
              <a:rPr lang="en-IN" sz="1800" dirty="0">
                <a:effectLst/>
                <a:latin typeface="TimesNewRomanPSMT"/>
              </a:rPr>
              <a:t>(</a:t>
            </a:r>
            <a:r>
              <a:rPr lang="en-IN" sz="1800" b="1" dirty="0">
                <a:effectLst/>
                <a:latin typeface="TimesNewRomanPS"/>
              </a:rPr>
              <a:t>RFID</a:t>
            </a:r>
            <a:r>
              <a:rPr lang="en-IN" sz="1800" dirty="0">
                <a:effectLst/>
                <a:latin typeface="TimesNewRomanPSMT"/>
              </a:rPr>
              <a:t>) tags and sensors to optimize stocking and monitor movements inside warehouses. </a:t>
            </a:r>
            <a:endParaRPr lang="en-IN" sz="1800" dirty="0"/>
          </a:p>
          <a:p>
            <a:pPr lvl="1" algn="just"/>
            <a:r>
              <a:rPr lang="en-IN" sz="1800" dirty="0" err="1">
                <a:effectLst/>
                <a:latin typeface="TimesNewRomanPSMT"/>
              </a:rPr>
              <a:t>Eg</a:t>
            </a:r>
            <a:r>
              <a:rPr lang="en-IN" sz="1800" dirty="0">
                <a:effectLst/>
                <a:latin typeface="TimesNewRomanPSMT"/>
              </a:rPr>
              <a:t> &gt;- Extreme Networks is partnering with the New England Patriots and their home stadium to monitor visitor traffic patterns. The stadium uses the data to understand where customers gather and price advertisements and product placements appropriately using traffic heat maps generated from the IoT sensor data. </a:t>
            </a:r>
          </a:p>
          <a:p>
            <a:pPr algn="just"/>
            <a:r>
              <a:rPr lang="en-IN" sz="1800" dirty="0">
                <a:latin typeface="TimesNewRomanPSMT"/>
              </a:rPr>
              <a:t> </a:t>
            </a:r>
            <a:r>
              <a:rPr lang="en-IN" sz="1800" b="1" dirty="0">
                <a:effectLst/>
                <a:latin typeface="TimesNewRomanPS"/>
              </a:rPr>
              <a:t>Oil and gas </a:t>
            </a:r>
            <a:endParaRPr lang="en-IN" sz="1800" dirty="0"/>
          </a:p>
          <a:p>
            <a:pPr lvl="1" algn="just"/>
            <a:r>
              <a:rPr lang="en-IN" sz="1800" dirty="0">
                <a:effectLst/>
                <a:latin typeface="TimesNewRomanPSMT"/>
              </a:rPr>
              <a:t>In combination with </a:t>
            </a:r>
            <a:r>
              <a:rPr lang="en-IN" sz="1800" b="1" dirty="0">
                <a:effectLst/>
                <a:latin typeface="TimesNewRomanPS"/>
              </a:rPr>
              <a:t>edge analytics </a:t>
            </a:r>
            <a:r>
              <a:rPr lang="en-IN" sz="1800" dirty="0">
                <a:effectLst/>
                <a:latin typeface="TimesNewRomanPSMT"/>
              </a:rPr>
              <a:t>on sensor data, companies can do things such as optimize the oil well plunger lift cycle. The analytic processing occurs at multiple locations at the boundary of the network or the </a:t>
            </a:r>
            <a:r>
              <a:rPr lang="en-IN" sz="1800" i="1" dirty="0">
                <a:effectLst/>
                <a:latin typeface="TimesNewRomanPS"/>
              </a:rPr>
              <a:t>edge</a:t>
            </a:r>
            <a:r>
              <a:rPr lang="en-IN" sz="1800" dirty="0">
                <a:effectLst/>
                <a:latin typeface="TimesNewRomanPSMT"/>
              </a:rPr>
              <a:t>, versus occurring at a centralized location. </a:t>
            </a:r>
            <a:endParaRPr lang="en-IN" sz="1800" dirty="0"/>
          </a:p>
          <a:p>
            <a:pPr algn="just"/>
            <a:r>
              <a:rPr lang="en-IN" sz="1800" b="1" dirty="0">
                <a:effectLst/>
                <a:latin typeface="TimesNewRomanPS"/>
              </a:rPr>
              <a:t>Home automation or monitoring </a:t>
            </a:r>
          </a:p>
          <a:p>
            <a:pPr lvl="1" algn="just"/>
            <a:r>
              <a:rPr lang="en-IN" sz="1800" dirty="0" err="1">
                <a:latin typeface="TimesNewRomanPSMT"/>
              </a:rPr>
              <a:t>Eg</a:t>
            </a:r>
            <a:r>
              <a:rPr lang="en-IN" sz="1800" dirty="0">
                <a:latin typeface="TimesNewRomanPSMT"/>
              </a:rPr>
              <a:t> - </a:t>
            </a:r>
            <a:r>
              <a:rPr lang="en-IN" sz="1800" dirty="0" err="1">
                <a:latin typeface="TimesNewRomanPSMT"/>
              </a:rPr>
              <a:t>Ecobee</a:t>
            </a:r>
            <a:r>
              <a:rPr lang="en-IN" sz="1800" dirty="0">
                <a:latin typeface="TimesNewRomanPSMT"/>
              </a:rPr>
              <a:t> Smart Wi-Fi thermostats connect with battery operated wireless sensors placed in different rooms throughout a home. It tracks not only Heating Ventilation and Air Conditioning (HVAC) but temperatures reported by each sensor. It can not only balance temperatures in the rooms, but it can also notify you when the furnace is not behaving properly. </a:t>
            </a:r>
            <a:endParaRPr lang="en-IN" sz="1800" b="1" dirty="0">
              <a:effectLst/>
              <a:latin typeface="TimesNewRomanPS"/>
            </a:endParaRPr>
          </a:p>
          <a:p>
            <a:pPr algn="just"/>
            <a:r>
              <a:rPr lang="en-IN" sz="1800" b="1" dirty="0">
                <a:effectLst/>
                <a:latin typeface="TimesNewRomanPS"/>
              </a:rPr>
              <a:t>Wearables </a:t>
            </a:r>
            <a:endParaRPr lang="en-IN" sz="1800" dirty="0"/>
          </a:p>
          <a:p>
            <a:pPr lvl="1" algn="just"/>
            <a:r>
              <a:rPr lang="en-IN" sz="1800" dirty="0">
                <a:effectLst/>
                <a:latin typeface="TimesNewRomanPSMT"/>
              </a:rPr>
              <a:t>Along with cell phones, there is a plethora of devices such as the Fitbit step tracking wristband, Garmin heart rate monitoring chest band, and Nike smart shoes. IoT- enabled umbrella that sends weather alerts to your phone</a:t>
            </a:r>
            <a:endParaRPr lang="en-IN" sz="1800" dirty="0"/>
          </a:p>
          <a:p>
            <a:pPr algn="just"/>
            <a:endParaRPr lang="en-IN" sz="1800" dirty="0">
              <a:latin typeface="TimesNewRomanPSMT"/>
            </a:endParaRPr>
          </a:p>
          <a:p>
            <a:pPr lvl="1" algn="just"/>
            <a:endParaRPr lang="en-IN" sz="1800" dirty="0">
              <a:latin typeface="TimesNewRomanPSMT"/>
            </a:endParaRPr>
          </a:p>
        </p:txBody>
      </p:sp>
      <p:sp>
        <p:nvSpPr>
          <p:cNvPr id="4" name="Date Placeholder 3">
            <a:extLst>
              <a:ext uri="{FF2B5EF4-FFF2-40B4-BE49-F238E27FC236}">
                <a16:creationId xmlns:a16="http://schemas.microsoft.com/office/drawing/2014/main" id="{B3730DF5-8635-9942-89C2-2FDA53E14995}"/>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E287FA46-BFA3-F147-A785-ADE0495EF8D0}"/>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20AAAE4-6C12-3347-8B77-6E882ACF0873}"/>
              </a:ext>
            </a:extLst>
          </p:cNvPr>
          <p:cNvSpPr>
            <a:spLocks noGrp="1"/>
          </p:cNvSpPr>
          <p:nvPr>
            <p:ph type="sldNum" sz="quarter" idx="12"/>
          </p:nvPr>
        </p:nvSpPr>
        <p:spPr/>
        <p:txBody>
          <a:bodyPr/>
          <a:lstStyle/>
          <a:p>
            <a:fld id="{6E91CC32-6A6B-4E2E-BBA1-6864F305DA26}" type="slidenum">
              <a:rPr lang="en-US" smtClean="0"/>
              <a:t>31</a:t>
            </a:fld>
            <a:endParaRPr lang="en-US" dirty="0"/>
          </a:p>
        </p:txBody>
      </p:sp>
    </p:spTree>
    <p:extLst>
      <p:ext uri="{BB962C8B-B14F-4D97-AF65-F5344CB8AC3E}">
        <p14:creationId xmlns:p14="http://schemas.microsoft.com/office/powerpoint/2010/main" val="2065678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758A-82EB-494B-B9C0-2E0A167ADF32}"/>
              </a:ext>
            </a:extLst>
          </p:cNvPr>
          <p:cNvSpPr>
            <a:spLocks noGrp="1"/>
          </p:cNvSpPr>
          <p:nvPr>
            <p:ph type="title"/>
          </p:nvPr>
        </p:nvSpPr>
        <p:spPr>
          <a:xfrm>
            <a:off x="838200" y="365126"/>
            <a:ext cx="10515600" cy="632402"/>
          </a:xfrm>
        </p:spPr>
        <p:txBody>
          <a:bodyPr>
            <a:noAutofit/>
          </a:bodyPr>
          <a:lstStyle/>
          <a:p>
            <a:r>
              <a:rPr lang="en-IN" sz="3600" b="1" dirty="0">
                <a:effectLst/>
                <a:latin typeface="TimesNewRomanPS"/>
              </a:rPr>
              <a:t>Connectivity protocols </a:t>
            </a:r>
            <a:endParaRPr lang="en-IN" sz="3600" dirty="0"/>
          </a:p>
        </p:txBody>
      </p:sp>
      <p:sp>
        <p:nvSpPr>
          <p:cNvPr id="3" name="Content Placeholder 2">
            <a:extLst>
              <a:ext uri="{FF2B5EF4-FFF2-40B4-BE49-F238E27FC236}">
                <a16:creationId xmlns:a16="http://schemas.microsoft.com/office/drawing/2014/main" id="{1A9233CF-3499-404F-A7D6-3026FF8B5440}"/>
              </a:ext>
            </a:extLst>
          </p:cNvPr>
          <p:cNvSpPr>
            <a:spLocks noGrp="1"/>
          </p:cNvSpPr>
          <p:nvPr>
            <p:ph idx="1"/>
          </p:nvPr>
        </p:nvSpPr>
        <p:spPr>
          <a:xfrm>
            <a:off x="838200" y="1193222"/>
            <a:ext cx="10704616" cy="5065073"/>
          </a:xfrm>
        </p:spPr>
        <p:txBody>
          <a:bodyPr>
            <a:normAutofit fontScale="92500" lnSpcReduction="20000"/>
          </a:bodyPr>
          <a:lstStyle/>
          <a:p>
            <a:pPr marL="0" indent="0">
              <a:buNone/>
            </a:pPr>
            <a:r>
              <a:rPr lang="en-IN" sz="2800" b="1" dirty="0">
                <a:effectLst/>
                <a:latin typeface="TimesNewRomanPS"/>
              </a:rPr>
              <a:t>When the available power is limited </a:t>
            </a:r>
          </a:p>
          <a:p>
            <a:pPr marL="0" indent="0">
              <a:buNone/>
            </a:pPr>
            <a:r>
              <a:rPr lang="en-IN" sz="2800" dirty="0">
                <a:effectLst/>
                <a:latin typeface="TimesNewRomanPSMT"/>
              </a:rPr>
              <a:t>The following protocols are specifically designed to address </a:t>
            </a:r>
            <a:r>
              <a:rPr lang="en-IN" sz="2800" b="1" dirty="0">
                <a:effectLst/>
                <a:latin typeface="TimesNewRomanPSMT"/>
              </a:rPr>
              <a:t>low power constraints. </a:t>
            </a:r>
            <a:r>
              <a:rPr lang="en-IN" sz="2800" dirty="0">
                <a:effectLst/>
                <a:latin typeface="TimesNewRomanPSMT"/>
              </a:rPr>
              <a:t>They are usually associated with </a:t>
            </a:r>
            <a:r>
              <a:rPr lang="en-IN" sz="2800" b="1" dirty="0">
                <a:effectLst/>
                <a:latin typeface="TimesNewRomanPSMT"/>
              </a:rPr>
              <a:t>lower complexity and bit transfer rates </a:t>
            </a:r>
            <a:r>
              <a:rPr lang="en-IN" sz="2800" dirty="0">
                <a:effectLst/>
                <a:latin typeface="TimesNewRomanPSMT"/>
              </a:rPr>
              <a:t>in the supported IoT devices.</a:t>
            </a:r>
          </a:p>
          <a:p>
            <a:pPr lvl="1"/>
            <a:r>
              <a:rPr lang="en-IN" sz="2100" b="1" dirty="0">
                <a:solidFill>
                  <a:srgbClr val="FF0000"/>
                </a:solidFill>
                <a:effectLst/>
                <a:latin typeface="TimesNewRomanPS"/>
              </a:rPr>
              <a:t>Bluetooth Low Energy (also called Bluetooth Smart) </a:t>
            </a:r>
          </a:p>
          <a:p>
            <a:pPr lvl="1"/>
            <a:r>
              <a:rPr lang="en-IN" sz="2100" b="1" dirty="0">
                <a:solidFill>
                  <a:srgbClr val="FF0000"/>
                </a:solidFill>
                <a:effectLst/>
                <a:latin typeface="TimesNewRomanPS"/>
              </a:rPr>
              <a:t>6LoWPAN </a:t>
            </a:r>
          </a:p>
          <a:p>
            <a:pPr lvl="1"/>
            <a:r>
              <a:rPr lang="en-IN" sz="2100" b="1" dirty="0">
                <a:solidFill>
                  <a:srgbClr val="FF0000"/>
                </a:solidFill>
                <a:effectLst/>
                <a:latin typeface="TimesNewRomanPS"/>
              </a:rPr>
              <a:t>ZigBee </a:t>
            </a:r>
          </a:p>
          <a:p>
            <a:pPr lvl="1"/>
            <a:r>
              <a:rPr lang="en-IN" sz="2100" b="1" dirty="0">
                <a:solidFill>
                  <a:srgbClr val="FF0000"/>
                </a:solidFill>
                <a:effectLst/>
                <a:latin typeface="TimesNewRomanPS"/>
              </a:rPr>
              <a:t>NFC </a:t>
            </a:r>
            <a:endParaRPr lang="en-IN" sz="2100" dirty="0">
              <a:solidFill>
                <a:srgbClr val="FF0000"/>
              </a:solidFill>
            </a:endParaRPr>
          </a:p>
          <a:p>
            <a:pPr lvl="1"/>
            <a:r>
              <a:rPr lang="en-IN" sz="2100" b="1" dirty="0">
                <a:solidFill>
                  <a:srgbClr val="FF0000"/>
                </a:solidFill>
                <a:effectLst/>
                <a:latin typeface="TimesNewRomanPS"/>
              </a:rPr>
              <a:t>Sigfox </a:t>
            </a:r>
          </a:p>
          <a:p>
            <a:pPr lvl="1"/>
            <a:endParaRPr lang="en-IN" sz="2100" dirty="0">
              <a:solidFill>
                <a:srgbClr val="FF0000"/>
              </a:solidFill>
              <a:effectLst/>
              <a:latin typeface="TimesNewRomanPSMT"/>
            </a:endParaRPr>
          </a:p>
          <a:p>
            <a:pPr marL="0" indent="0">
              <a:buNone/>
            </a:pPr>
            <a:r>
              <a:rPr lang="en-IN" b="1" dirty="0">
                <a:latin typeface="TimesNewRomanPS"/>
              </a:rPr>
              <a:t>W</a:t>
            </a:r>
            <a:r>
              <a:rPr lang="en-IN" sz="2800" b="1" dirty="0">
                <a:effectLst/>
                <a:latin typeface="TimesNewRomanPS"/>
              </a:rPr>
              <a:t>hen power is not a problem</a:t>
            </a:r>
          </a:p>
          <a:p>
            <a:pPr marL="0" indent="0">
              <a:buNone/>
            </a:pPr>
            <a:r>
              <a:rPr lang="en-IN" dirty="0">
                <a:latin typeface="TimesNewRomanPSMT"/>
              </a:rPr>
              <a:t>These protocols are more about </a:t>
            </a:r>
            <a:r>
              <a:rPr lang="en-IN" b="1" dirty="0">
                <a:latin typeface="TimesNewRomanPSMT"/>
              </a:rPr>
              <a:t>speed and high bit rates</a:t>
            </a:r>
            <a:r>
              <a:rPr lang="en-IN" dirty="0">
                <a:latin typeface="TimesNewRomanPSMT"/>
              </a:rPr>
              <a:t>. Power constraints are less of a concern. They usually require more complexity in the supported IoT devices</a:t>
            </a:r>
            <a:r>
              <a:rPr lang="en-IN" sz="1800" dirty="0">
                <a:effectLst/>
                <a:latin typeface="TimesNewRomanPSMT"/>
              </a:rPr>
              <a:t>.</a:t>
            </a:r>
            <a:endParaRPr lang="en-IN" sz="2100" b="1" dirty="0">
              <a:latin typeface="TimesNewRomanPS"/>
            </a:endParaRPr>
          </a:p>
          <a:p>
            <a:pPr lvl="1"/>
            <a:r>
              <a:rPr lang="en-IN" sz="2100" b="1" dirty="0">
                <a:solidFill>
                  <a:srgbClr val="FF0000"/>
                </a:solidFill>
                <a:effectLst/>
                <a:latin typeface="TimesNewRomanPS"/>
              </a:rPr>
              <a:t>Wi-Fi </a:t>
            </a:r>
            <a:endParaRPr lang="en-IN" sz="2100" dirty="0">
              <a:solidFill>
                <a:srgbClr val="FF0000"/>
              </a:solidFill>
            </a:endParaRPr>
          </a:p>
          <a:p>
            <a:pPr lvl="1"/>
            <a:r>
              <a:rPr lang="en-IN" sz="2100" b="1" dirty="0">
                <a:solidFill>
                  <a:srgbClr val="FF0000"/>
                </a:solidFill>
                <a:effectLst/>
                <a:latin typeface="TimesNewRomanPS"/>
              </a:rPr>
              <a:t>Cellular (4G/LTE) </a:t>
            </a:r>
            <a:endParaRPr lang="en-IN" sz="2100" dirty="0">
              <a:solidFill>
                <a:srgbClr val="FF0000"/>
              </a:solidFill>
            </a:endParaRPr>
          </a:p>
          <a:p>
            <a:pPr lvl="1"/>
            <a:endParaRPr lang="en-IN" dirty="0"/>
          </a:p>
          <a:p>
            <a:pPr lvl="1"/>
            <a:endParaRPr lang="en-IN" dirty="0"/>
          </a:p>
          <a:p>
            <a:pPr lvl="1"/>
            <a:endParaRPr lang="en-IN" dirty="0"/>
          </a:p>
          <a:p>
            <a:pPr lvl="1"/>
            <a:endParaRPr lang="en-US" dirty="0"/>
          </a:p>
        </p:txBody>
      </p:sp>
      <p:sp>
        <p:nvSpPr>
          <p:cNvPr id="4" name="Date Placeholder 3">
            <a:extLst>
              <a:ext uri="{FF2B5EF4-FFF2-40B4-BE49-F238E27FC236}">
                <a16:creationId xmlns:a16="http://schemas.microsoft.com/office/drawing/2014/main" id="{BCB677ED-4208-194C-B834-9D58C9D71FDC}"/>
              </a:ext>
            </a:extLst>
          </p:cNvPr>
          <p:cNvSpPr>
            <a:spLocks noGrp="1"/>
          </p:cNvSpPr>
          <p:nvPr>
            <p:ph type="dt" sz="half" idx="10"/>
          </p:nvPr>
        </p:nvSpPr>
        <p:spPr/>
        <p:txBody>
          <a:bodyPr/>
          <a:lstStyle/>
          <a:p>
            <a:fld id="{0F996519-E62D-4F8C-AE1E-36928EC7D15C}" type="datetime1">
              <a:rPr lang="en-US" smtClean="0"/>
              <a:t>9/26/2024</a:t>
            </a:fld>
            <a:endParaRPr lang="en-US" dirty="0"/>
          </a:p>
        </p:txBody>
      </p:sp>
      <p:sp>
        <p:nvSpPr>
          <p:cNvPr id="5" name="Footer Placeholder 4">
            <a:extLst>
              <a:ext uri="{FF2B5EF4-FFF2-40B4-BE49-F238E27FC236}">
                <a16:creationId xmlns:a16="http://schemas.microsoft.com/office/drawing/2014/main" id="{A711C3AA-9D16-9E41-855B-2629A77E946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6B53BA1-48F8-C04C-98C2-A93EC9150CEE}"/>
              </a:ext>
            </a:extLst>
          </p:cNvPr>
          <p:cNvSpPr>
            <a:spLocks noGrp="1"/>
          </p:cNvSpPr>
          <p:nvPr>
            <p:ph type="sldNum" sz="quarter" idx="12"/>
          </p:nvPr>
        </p:nvSpPr>
        <p:spPr/>
        <p:txBody>
          <a:bodyPr/>
          <a:lstStyle/>
          <a:p>
            <a:fld id="{6E91CC32-6A6B-4E2E-BBA1-6864F305DA26}" type="slidenum">
              <a:rPr lang="en-US" smtClean="0"/>
              <a:t>32</a:t>
            </a:fld>
            <a:endParaRPr lang="en-US"/>
          </a:p>
        </p:txBody>
      </p:sp>
    </p:spTree>
    <p:extLst>
      <p:ext uri="{BB962C8B-B14F-4D97-AF65-F5344CB8AC3E}">
        <p14:creationId xmlns:p14="http://schemas.microsoft.com/office/powerpoint/2010/main" val="2598657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10D15-AEE5-CD42-9555-B817DE2F743A}"/>
              </a:ext>
            </a:extLst>
          </p:cNvPr>
          <p:cNvSpPr>
            <a:spLocks noGrp="1"/>
          </p:cNvSpPr>
          <p:nvPr>
            <p:ph type="title"/>
          </p:nvPr>
        </p:nvSpPr>
        <p:spPr>
          <a:xfrm>
            <a:off x="838200" y="1837665"/>
            <a:ext cx="10515600" cy="1325563"/>
          </a:xfrm>
        </p:spPr>
        <p:txBody>
          <a:bodyPr>
            <a:normAutofit fontScale="90000"/>
          </a:bodyPr>
          <a:lstStyle/>
          <a:p>
            <a:pPr algn="ctr"/>
            <a:r>
              <a:rPr lang="en-IN" sz="4400" b="1" dirty="0">
                <a:effectLst/>
                <a:latin typeface="TimesNewRomanPS"/>
              </a:rPr>
              <a:t>Connectivity protocols </a:t>
            </a:r>
            <a:br>
              <a:rPr lang="en-IN" sz="4400" b="1" dirty="0">
                <a:effectLst/>
                <a:latin typeface="TimesNewRomanPS"/>
              </a:rPr>
            </a:br>
            <a:r>
              <a:rPr lang="en-IN" sz="4400" b="1" dirty="0">
                <a:effectLst/>
                <a:latin typeface="TimesNewRomanPS"/>
              </a:rPr>
              <a:t>(when the available power is limited) </a:t>
            </a:r>
            <a:br>
              <a:rPr lang="en-IN" sz="4400" dirty="0"/>
            </a:br>
            <a:endParaRPr lang="en-US" dirty="0"/>
          </a:p>
        </p:txBody>
      </p:sp>
      <p:sp>
        <p:nvSpPr>
          <p:cNvPr id="3" name="Content Placeholder 2">
            <a:extLst>
              <a:ext uri="{FF2B5EF4-FFF2-40B4-BE49-F238E27FC236}">
                <a16:creationId xmlns:a16="http://schemas.microsoft.com/office/drawing/2014/main" id="{3589DDC9-0E9C-454A-B501-E682E32BA724}"/>
              </a:ext>
            </a:extLst>
          </p:cNvPr>
          <p:cNvSpPr>
            <a:spLocks noGrp="1"/>
          </p:cNvSpPr>
          <p:nvPr>
            <p:ph idx="1"/>
          </p:nvPr>
        </p:nvSpPr>
        <p:spPr>
          <a:xfrm>
            <a:off x="838200" y="3490469"/>
            <a:ext cx="10704616" cy="1667391"/>
          </a:xfrm>
        </p:spPr>
        <p:txBody>
          <a:bodyPr>
            <a:noAutofit/>
          </a:bodyPr>
          <a:lstStyle/>
          <a:p>
            <a:r>
              <a:rPr lang="en-IN" sz="3600" dirty="0">
                <a:effectLst/>
                <a:latin typeface="TimesNewRomanPSMT"/>
              </a:rPr>
              <a:t>designed to address low power constraints. </a:t>
            </a:r>
          </a:p>
          <a:p>
            <a:r>
              <a:rPr lang="en-IN" sz="3600" dirty="0">
                <a:effectLst/>
                <a:latin typeface="TimesNewRomanPSMT"/>
              </a:rPr>
              <a:t>They are usually associated with lower complexity and bit transfer rates in the supported IoT devices. </a:t>
            </a:r>
            <a:endParaRPr lang="en-IN" sz="3600" dirty="0"/>
          </a:p>
          <a:p>
            <a:endParaRPr lang="en-US" sz="3600" dirty="0"/>
          </a:p>
        </p:txBody>
      </p:sp>
      <p:sp>
        <p:nvSpPr>
          <p:cNvPr id="4" name="Date Placeholder 3">
            <a:extLst>
              <a:ext uri="{FF2B5EF4-FFF2-40B4-BE49-F238E27FC236}">
                <a16:creationId xmlns:a16="http://schemas.microsoft.com/office/drawing/2014/main" id="{DB261651-7B56-E641-A896-F9B48F3B5583}"/>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BB96E36E-E10C-7F48-81E6-C08F50E3353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AEAFAFD-9D97-104F-88EB-394A2FE5DEAA}"/>
              </a:ext>
            </a:extLst>
          </p:cNvPr>
          <p:cNvSpPr>
            <a:spLocks noGrp="1"/>
          </p:cNvSpPr>
          <p:nvPr>
            <p:ph type="sldNum" sz="quarter" idx="12"/>
          </p:nvPr>
        </p:nvSpPr>
        <p:spPr/>
        <p:txBody>
          <a:bodyPr/>
          <a:lstStyle/>
          <a:p>
            <a:fld id="{6E91CC32-6A6B-4E2E-BBA1-6864F305DA26}" type="slidenum">
              <a:rPr lang="en-US" smtClean="0"/>
              <a:t>33</a:t>
            </a:fld>
            <a:endParaRPr lang="en-US"/>
          </a:p>
        </p:txBody>
      </p:sp>
    </p:spTree>
    <p:extLst>
      <p:ext uri="{BB962C8B-B14F-4D97-AF65-F5344CB8AC3E}">
        <p14:creationId xmlns:p14="http://schemas.microsoft.com/office/powerpoint/2010/main" val="335342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1E20-E07D-2244-8FCE-956C6DAA9DC6}"/>
              </a:ext>
            </a:extLst>
          </p:cNvPr>
          <p:cNvSpPr>
            <a:spLocks noGrp="1"/>
          </p:cNvSpPr>
          <p:nvPr>
            <p:ph type="title"/>
          </p:nvPr>
        </p:nvSpPr>
        <p:spPr>
          <a:xfrm>
            <a:off x="565068" y="84238"/>
            <a:ext cx="10515600" cy="1325563"/>
          </a:xfrm>
        </p:spPr>
        <p:txBody>
          <a:bodyPr>
            <a:normAutofit/>
          </a:bodyPr>
          <a:lstStyle/>
          <a:p>
            <a:r>
              <a:rPr lang="en-IN" b="1" dirty="0">
                <a:effectLst/>
                <a:latin typeface="TimesNewRomanPS"/>
              </a:rPr>
              <a:t>Bluetooth Low Energy (also called Bluetooth Smart) </a:t>
            </a:r>
            <a:endParaRPr lang="en-US" dirty="0"/>
          </a:p>
        </p:txBody>
      </p:sp>
      <p:sp>
        <p:nvSpPr>
          <p:cNvPr id="3" name="Content Placeholder 2">
            <a:extLst>
              <a:ext uri="{FF2B5EF4-FFF2-40B4-BE49-F238E27FC236}">
                <a16:creationId xmlns:a16="http://schemas.microsoft.com/office/drawing/2014/main" id="{BDFE4532-AD06-714B-85FD-ABD26FCED80C}"/>
              </a:ext>
            </a:extLst>
          </p:cNvPr>
          <p:cNvSpPr>
            <a:spLocks noGrp="1"/>
          </p:cNvSpPr>
          <p:nvPr>
            <p:ph idx="1"/>
          </p:nvPr>
        </p:nvSpPr>
        <p:spPr>
          <a:xfrm>
            <a:off x="403762" y="1524124"/>
            <a:ext cx="6282045" cy="4717903"/>
          </a:xfrm>
        </p:spPr>
        <p:txBody>
          <a:bodyPr>
            <a:noAutofit/>
          </a:bodyPr>
          <a:lstStyle/>
          <a:p>
            <a:r>
              <a:rPr lang="en-IN" sz="2000" dirty="0">
                <a:effectLst/>
                <a:latin typeface="TimesNewRomanPSMT"/>
              </a:rPr>
              <a:t>BLE device is either a master or a slave in the network. </a:t>
            </a:r>
          </a:p>
          <a:p>
            <a:r>
              <a:rPr lang="en-IN" sz="2000" dirty="0">
                <a:effectLst/>
                <a:latin typeface="TimesNewRomanPSMT"/>
              </a:rPr>
              <a:t>A master acts as an advertiser in the connection while the slave acts as receiver. A master can have several slaves connected to it while a slave can link to only one master. </a:t>
            </a:r>
          </a:p>
          <a:p>
            <a:r>
              <a:rPr lang="en-IN" sz="2000" dirty="0">
                <a:effectLst/>
                <a:latin typeface="TimesNewRomanPSMT"/>
              </a:rPr>
              <a:t>The network group involving the slaves connected to a master is called a </a:t>
            </a:r>
            <a:r>
              <a:rPr lang="en-IN" sz="2000" b="1" dirty="0">
                <a:effectLst/>
                <a:latin typeface="TimesNewRomanPS"/>
              </a:rPr>
              <a:t>piconet</a:t>
            </a:r>
            <a:r>
              <a:rPr lang="en-IN" sz="2000" dirty="0">
                <a:effectLst/>
                <a:latin typeface="TimesNewRomanPSMT"/>
              </a:rPr>
              <a:t>. </a:t>
            </a:r>
            <a:endParaRPr lang="en-IN" sz="2000" dirty="0"/>
          </a:p>
          <a:p>
            <a:r>
              <a:rPr lang="en-IN" sz="2000" dirty="0">
                <a:effectLst/>
                <a:latin typeface="TimesNewRomanPSMT"/>
              </a:rPr>
              <a:t>the master device passes data over the internet using one of the data messaging protocols through a gateway device that is both part of the </a:t>
            </a:r>
            <a:r>
              <a:rPr lang="en-IN" sz="2000" dirty="0" err="1">
                <a:effectLst/>
                <a:latin typeface="TimesNewRomanPSMT"/>
              </a:rPr>
              <a:t>bluetooth</a:t>
            </a:r>
            <a:r>
              <a:rPr lang="en-IN" sz="2000" dirty="0">
                <a:effectLst/>
                <a:latin typeface="TimesNewRomanPSMT"/>
              </a:rPr>
              <a:t> network and also linked to the internet.</a:t>
            </a:r>
          </a:p>
          <a:p>
            <a:r>
              <a:rPr lang="en-IN" sz="2000" dirty="0">
                <a:effectLst/>
                <a:latin typeface="TimesNewRomanPSMT"/>
              </a:rPr>
              <a:t>Gateway translates data reported from BLE nodes into the appropriate format for data messaging over the internet. </a:t>
            </a:r>
          </a:p>
          <a:p>
            <a:r>
              <a:rPr lang="en-IN" sz="2000" dirty="0">
                <a:effectLst/>
                <a:latin typeface="TimesNewRomanPSMT"/>
              </a:rPr>
              <a:t>It is commonly an unconstrained device that does not need to worry much about power. </a:t>
            </a:r>
            <a:endParaRPr lang="en-IN" sz="2000" dirty="0"/>
          </a:p>
        </p:txBody>
      </p:sp>
      <p:sp>
        <p:nvSpPr>
          <p:cNvPr id="4" name="Date Placeholder 3">
            <a:extLst>
              <a:ext uri="{FF2B5EF4-FFF2-40B4-BE49-F238E27FC236}">
                <a16:creationId xmlns:a16="http://schemas.microsoft.com/office/drawing/2014/main" id="{9A19A93B-A173-344E-A0D9-8A533429598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A92326D4-D96A-D848-B72E-148B812CBCC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8E30BC0-9421-C545-B9B5-F61A2185A4BC}"/>
              </a:ext>
            </a:extLst>
          </p:cNvPr>
          <p:cNvSpPr>
            <a:spLocks noGrp="1"/>
          </p:cNvSpPr>
          <p:nvPr>
            <p:ph type="sldNum" sz="quarter" idx="12"/>
          </p:nvPr>
        </p:nvSpPr>
        <p:spPr/>
        <p:txBody>
          <a:bodyPr/>
          <a:lstStyle/>
          <a:p>
            <a:fld id="{6E91CC32-6A6B-4E2E-BBA1-6864F305DA26}" type="slidenum">
              <a:rPr lang="en-US" smtClean="0"/>
              <a:t>34</a:t>
            </a:fld>
            <a:endParaRPr lang="en-US"/>
          </a:p>
        </p:txBody>
      </p:sp>
      <p:pic>
        <p:nvPicPr>
          <p:cNvPr id="7" name="Picture 6">
            <a:extLst>
              <a:ext uri="{FF2B5EF4-FFF2-40B4-BE49-F238E27FC236}">
                <a16:creationId xmlns:a16="http://schemas.microsoft.com/office/drawing/2014/main" id="{D84A8F28-9319-C045-BDF4-4293DDF6D445}"/>
              </a:ext>
            </a:extLst>
          </p:cNvPr>
          <p:cNvPicPr>
            <a:picLocks noChangeAspect="1"/>
          </p:cNvPicPr>
          <p:nvPr/>
        </p:nvPicPr>
        <p:blipFill>
          <a:blip r:embed="rId2"/>
          <a:stretch>
            <a:fillRect/>
          </a:stretch>
        </p:blipFill>
        <p:spPr>
          <a:xfrm>
            <a:off x="6502400" y="1524124"/>
            <a:ext cx="5689600" cy="3809752"/>
          </a:xfrm>
          <a:prstGeom prst="rect">
            <a:avLst/>
          </a:prstGeom>
        </p:spPr>
      </p:pic>
    </p:spTree>
    <p:extLst>
      <p:ext uri="{BB962C8B-B14F-4D97-AF65-F5344CB8AC3E}">
        <p14:creationId xmlns:p14="http://schemas.microsoft.com/office/powerpoint/2010/main" val="3283716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45F1-1DEF-CA43-91E4-AB046424A537}"/>
              </a:ext>
            </a:extLst>
          </p:cNvPr>
          <p:cNvSpPr>
            <a:spLocks noGrp="1"/>
          </p:cNvSpPr>
          <p:nvPr>
            <p:ph type="title"/>
          </p:nvPr>
        </p:nvSpPr>
        <p:spPr>
          <a:xfrm>
            <a:off x="755072" y="136525"/>
            <a:ext cx="10515600" cy="1325563"/>
          </a:xfrm>
        </p:spPr>
        <p:txBody>
          <a:bodyPr>
            <a:normAutofit/>
          </a:bodyPr>
          <a:lstStyle/>
          <a:p>
            <a:r>
              <a:rPr lang="en-IN" b="1" i="0" u="none" strike="noStrike" dirty="0">
                <a:solidFill>
                  <a:srgbClr val="273239"/>
                </a:solidFill>
                <a:effectLst/>
                <a:latin typeface="Source Sans 3"/>
              </a:rPr>
              <a:t>Logical Link Control and Adaptation Protocol (L2CAP)</a:t>
            </a:r>
            <a:endParaRPr lang="en-US" dirty="0"/>
          </a:p>
        </p:txBody>
      </p:sp>
      <p:sp>
        <p:nvSpPr>
          <p:cNvPr id="3" name="Content Placeholder 2">
            <a:extLst>
              <a:ext uri="{FF2B5EF4-FFF2-40B4-BE49-F238E27FC236}">
                <a16:creationId xmlns:a16="http://schemas.microsoft.com/office/drawing/2014/main" id="{08A97FD6-B837-4940-8574-9C8CA5085168}"/>
              </a:ext>
            </a:extLst>
          </p:cNvPr>
          <p:cNvSpPr>
            <a:spLocks noGrp="1"/>
          </p:cNvSpPr>
          <p:nvPr>
            <p:ph idx="1"/>
          </p:nvPr>
        </p:nvSpPr>
        <p:spPr>
          <a:xfrm>
            <a:off x="838200" y="1353787"/>
            <a:ext cx="10740242" cy="5002563"/>
          </a:xfrm>
        </p:spPr>
        <p:txBody>
          <a:bodyPr>
            <a:noAutofit/>
          </a:bodyPr>
          <a:lstStyle/>
          <a:p>
            <a:pPr algn="just" fontAlgn="base"/>
            <a:r>
              <a:rPr lang="en-IN" sz="2000" dirty="0">
                <a:latin typeface="TimesNewRomanPSMT"/>
              </a:rPr>
              <a:t>L2CAP offers </a:t>
            </a:r>
            <a:r>
              <a:rPr lang="en-IN" sz="2000" dirty="0">
                <a:solidFill>
                  <a:srgbClr val="FF0000"/>
                </a:solidFill>
                <a:latin typeface="TimesNewRomanPSMT"/>
              </a:rPr>
              <a:t>segmentation and reassembly</a:t>
            </a:r>
            <a:r>
              <a:rPr lang="en-IN" sz="2000" dirty="0">
                <a:latin typeface="TimesNewRomanPSMT"/>
              </a:rPr>
              <a:t> services for large packets to be transmitted across Bluetooth links and also allows for the multiplexing of higher-layer protocols and services. </a:t>
            </a:r>
          </a:p>
          <a:p>
            <a:pPr marL="0" indent="0" algn="just" fontAlgn="base">
              <a:buNone/>
            </a:pPr>
            <a:r>
              <a:rPr lang="en-IN" sz="2000" dirty="0">
                <a:latin typeface="TimesNewRomanPSMT"/>
              </a:rPr>
              <a:t>Functions of  L2CAP Layer</a:t>
            </a:r>
          </a:p>
          <a:p>
            <a:pPr algn="just" fontAlgn="base">
              <a:buFont typeface="+mj-lt"/>
              <a:buAutoNum type="arabicPeriod"/>
            </a:pPr>
            <a:r>
              <a:rPr lang="en-IN" sz="2000" dirty="0">
                <a:latin typeface="TimesNewRomanPSMT"/>
              </a:rPr>
              <a:t>It accepts packets of up to 64 kB from upper layers and breaks them down into smaller frames for transmission. These frames are then reassembled into packets again at the receiving end.</a:t>
            </a:r>
          </a:p>
          <a:p>
            <a:pPr algn="just" fontAlgn="base">
              <a:buFont typeface="+mj-lt"/>
              <a:buAutoNum type="arabicPeriod"/>
            </a:pPr>
            <a:r>
              <a:rPr lang="en-IN" sz="2000" dirty="0">
                <a:latin typeface="TimesNewRomanPSMT"/>
              </a:rPr>
              <a:t>L2CAP manages the </a:t>
            </a:r>
            <a:r>
              <a:rPr lang="en-IN" sz="2000" dirty="0">
                <a:solidFill>
                  <a:srgbClr val="FF0000"/>
                </a:solidFill>
                <a:latin typeface="TimesNewRomanPSMT"/>
              </a:rPr>
              <a:t>multiplexing and demultiplexing </a:t>
            </a:r>
            <a:r>
              <a:rPr lang="en-IN" sz="2000" dirty="0">
                <a:latin typeface="TimesNewRomanPSMT"/>
              </a:rPr>
              <a:t>of multiple packet sources. Once a packet has been reassembled, the L2CAP layer determines which upper-layer protocol it should be passed to, such as RF communication or telephony.</a:t>
            </a:r>
          </a:p>
          <a:p>
            <a:pPr algn="just" fontAlgn="base">
              <a:buFont typeface="+mj-lt"/>
              <a:buAutoNum type="arabicPeriod"/>
            </a:pPr>
            <a:r>
              <a:rPr lang="en-IN" sz="2000" dirty="0">
                <a:latin typeface="TimesNewRomanPSMT"/>
              </a:rPr>
              <a:t>L2CAP also handles quality of service requirements, both during </a:t>
            </a:r>
            <a:r>
              <a:rPr lang="en-IN" sz="2000" dirty="0">
                <a:solidFill>
                  <a:srgbClr val="FF0000"/>
                </a:solidFill>
                <a:latin typeface="TimesNewRomanPSMT"/>
              </a:rPr>
              <a:t>link establishment and normal operation</a:t>
            </a:r>
            <a:r>
              <a:rPr lang="en-IN" sz="2000" dirty="0">
                <a:latin typeface="TimesNewRomanPSMT"/>
              </a:rPr>
              <a:t>. This includes negotiating maximum payload size to prevent large-packet devices from overwhelming small-packet devices. This is important because not all devices can handle the maximum packet size of 64 kB. The L2CAP layer corresponds with the 802 Data Link Layer which is typically responsible for </a:t>
            </a:r>
            <a:r>
              <a:rPr lang="en-IN" sz="2000" dirty="0">
                <a:solidFill>
                  <a:srgbClr val="FF0000"/>
                </a:solidFill>
                <a:latin typeface="TimesNewRomanPSMT"/>
              </a:rPr>
              <a:t>transmission, framing, and error control </a:t>
            </a:r>
            <a:r>
              <a:rPr lang="en-IN" sz="2000" dirty="0">
                <a:latin typeface="TimesNewRomanPSMT"/>
              </a:rPr>
              <a:t>over a particular link. As such, L2CAP overlaps the link controller task and the control end of the baseband, including </a:t>
            </a:r>
            <a:r>
              <a:rPr lang="en-IN" sz="2000" dirty="0">
                <a:solidFill>
                  <a:srgbClr val="FF0000"/>
                </a:solidFill>
                <a:latin typeface="TimesNewRomanPSMT"/>
              </a:rPr>
              <a:t>error checking and correction.</a:t>
            </a:r>
          </a:p>
          <a:p>
            <a:endParaRPr lang="en-US" sz="2000" dirty="0"/>
          </a:p>
        </p:txBody>
      </p:sp>
      <p:sp>
        <p:nvSpPr>
          <p:cNvPr id="4" name="Date Placeholder 3">
            <a:extLst>
              <a:ext uri="{FF2B5EF4-FFF2-40B4-BE49-F238E27FC236}">
                <a16:creationId xmlns:a16="http://schemas.microsoft.com/office/drawing/2014/main" id="{4FC3F67F-5DEF-E641-B45B-0AD0BBA78B3C}"/>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07B1F6FD-FC0E-A64D-ADFB-F21FA51881D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9F04A5E-0AA6-1743-A0E5-5E039D8AAAD3}"/>
              </a:ext>
            </a:extLst>
          </p:cNvPr>
          <p:cNvSpPr>
            <a:spLocks noGrp="1"/>
          </p:cNvSpPr>
          <p:nvPr>
            <p:ph type="sldNum" sz="quarter" idx="12"/>
          </p:nvPr>
        </p:nvSpPr>
        <p:spPr/>
        <p:txBody>
          <a:bodyPr/>
          <a:lstStyle/>
          <a:p>
            <a:fld id="{6E91CC32-6A6B-4E2E-BBA1-6864F305DA26}" type="slidenum">
              <a:rPr lang="en-US" smtClean="0"/>
              <a:t>35</a:t>
            </a:fld>
            <a:endParaRPr lang="en-US"/>
          </a:p>
        </p:txBody>
      </p:sp>
    </p:spTree>
    <p:extLst>
      <p:ext uri="{BB962C8B-B14F-4D97-AF65-F5344CB8AC3E}">
        <p14:creationId xmlns:p14="http://schemas.microsoft.com/office/powerpoint/2010/main" val="2631187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1E20-E07D-2244-8FCE-956C6DAA9DC6}"/>
              </a:ext>
            </a:extLst>
          </p:cNvPr>
          <p:cNvSpPr>
            <a:spLocks noGrp="1"/>
          </p:cNvSpPr>
          <p:nvPr>
            <p:ph type="title"/>
          </p:nvPr>
        </p:nvSpPr>
        <p:spPr/>
        <p:txBody>
          <a:bodyPr>
            <a:normAutofit/>
          </a:bodyPr>
          <a:lstStyle/>
          <a:p>
            <a:r>
              <a:rPr lang="en-IN" b="1" dirty="0">
                <a:effectLst/>
                <a:latin typeface="TimesNewRomanPS"/>
              </a:rPr>
              <a:t>Bluetooth Low Energy (also called Bluetooth Smart) </a:t>
            </a:r>
            <a:endParaRPr lang="en-US" dirty="0"/>
          </a:p>
        </p:txBody>
      </p:sp>
      <p:sp>
        <p:nvSpPr>
          <p:cNvPr id="4" name="Date Placeholder 3">
            <a:extLst>
              <a:ext uri="{FF2B5EF4-FFF2-40B4-BE49-F238E27FC236}">
                <a16:creationId xmlns:a16="http://schemas.microsoft.com/office/drawing/2014/main" id="{9A19A93B-A173-344E-A0D9-8A533429598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A92326D4-D96A-D848-B72E-148B812CBCCE}"/>
              </a:ext>
            </a:extLst>
          </p:cNvPr>
          <p:cNvSpPr>
            <a:spLocks noGrp="1"/>
          </p:cNvSpPr>
          <p:nvPr>
            <p:ph type="ftr" sz="quarter" idx="11"/>
          </p:nvPr>
        </p:nvSpPr>
        <p:spPr/>
        <p:txBody>
          <a:bodyPr/>
          <a:lstStyle/>
          <a:p>
            <a:r>
              <a:rPr lang="en-US" dirty="0"/>
              <a:t>Data Analytics for IoT</a:t>
            </a:r>
          </a:p>
        </p:txBody>
      </p:sp>
      <p:sp>
        <p:nvSpPr>
          <p:cNvPr id="6" name="Slide Number Placeholder 5">
            <a:extLst>
              <a:ext uri="{FF2B5EF4-FFF2-40B4-BE49-F238E27FC236}">
                <a16:creationId xmlns:a16="http://schemas.microsoft.com/office/drawing/2014/main" id="{F8E30BC0-9421-C545-B9B5-F61A2185A4BC}"/>
              </a:ext>
            </a:extLst>
          </p:cNvPr>
          <p:cNvSpPr>
            <a:spLocks noGrp="1"/>
          </p:cNvSpPr>
          <p:nvPr>
            <p:ph type="sldNum" sz="quarter" idx="12"/>
          </p:nvPr>
        </p:nvSpPr>
        <p:spPr/>
        <p:txBody>
          <a:bodyPr/>
          <a:lstStyle/>
          <a:p>
            <a:fld id="{6E91CC32-6A6B-4E2E-BBA1-6864F305DA26}" type="slidenum">
              <a:rPr lang="en-US" smtClean="0"/>
              <a:t>36</a:t>
            </a:fld>
            <a:endParaRPr lang="en-US" dirty="0"/>
          </a:p>
        </p:txBody>
      </p:sp>
      <p:sp>
        <p:nvSpPr>
          <p:cNvPr id="9" name="Content Placeholder 8">
            <a:extLst>
              <a:ext uri="{FF2B5EF4-FFF2-40B4-BE49-F238E27FC236}">
                <a16:creationId xmlns:a16="http://schemas.microsoft.com/office/drawing/2014/main" id="{70F994C3-979B-FD41-965D-A6F34BF5710E}"/>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4E3C5936-EA17-DE4C-BD53-36BA4A52B1F9}"/>
              </a:ext>
            </a:extLst>
          </p:cNvPr>
          <p:cNvPicPr>
            <a:picLocks noChangeAspect="1"/>
          </p:cNvPicPr>
          <p:nvPr/>
        </p:nvPicPr>
        <p:blipFill>
          <a:blip r:embed="rId2"/>
          <a:stretch>
            <a:fillRect/>
          </a:stretch>
        </p:blipFill>
        <p:spPr>
          <a:xfrm>
            <a:off x="228600" y="1719868"/>
            <a:ext cx="11734800" cy="4686300"/>
          </a:xfrm>
          <a:prstGeom prst="rect">
            <a:avLst/>
          </a:prstGeom>
        </p:spPr>
      </p:pic>
    </p:spTree>
    <p:extLst>
      <p:ext uri="{BB962C8B-B14F-4D97-AF65-F5344CB8AC3E}">
        <p14:creationId xmlns:p14="http://schemas.microsoft.com/office/powerpoint/2010/main" val="4064749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93AF-63E2-644D-88FE-E1253AFCE4AB}"/>
              </a:ext>
            </a:extLst>
          </p:cNvPr>
          <p:cNvSpPr>
            <a:spLocks noGrp="1"/>
          </p:cNvSpPr>
          <p:nvPr>
            <p:ph type="title"/>
          </p:nvPr>
        </p:nvSpPr>
        <p:spPr>
          <a:xfrm>
            <a:off x="838200" y="365126"/>
            <a:ext cx="10515600" cy="1021017"/>
          </a:xfrm>
        </p:spPr>
        <p:txBody>
          <a:bodyPr>
            <a:normAutofit fontScale="90000"/>
          </a:bodyPr>
          <a:lstStyle/>
          <a:p>
            <a:r>
              <a:rPr lang="en-IN" b="1" dirty="0">
                <a:effectLst/>
                <a:latin typeface="TimesNewRomanPS"/>
              </a:rPr>
              <a:t>6LoWPAN </a:t>
            </a:r>
            <a:br>
              <a:rPr lang="en-IN" dirty="0"/>
            </a:br>
            <a:endParaRPr lang="en-US" dirty="0"/>
          </a:p>
        </p:txBody>
      </p:sp>
      <p:sp>
        <p:nvSpPr>
          <p:cNvPr id="3" name="Content Placeholder 2">
            <a:extLst>
              <a:ext uri="{FF2B5EF4-FFF2-40B4-BE49-F238E27FC236}">
                <a16:creationId xmlns:a16="http://schemas.microsoft.com/office/drawing/2014/main" id="{83BD2272-BFF5-F545-92FB-6D91787994B0}"/>
              </a:ext>
            </a:extLst>
          </p:cNvPr>
          <p:cNvSpPr>
            <a:spLocks noGrp="1"/>
          </p:cNvSpPr>
          <p:nvPr>
            <p:ph idx="1"/>
          </p:nvPr>
        </p:nvSpPr>
        <p:spPr>
          <a:xfrm>
            <a:off x="380010" y="795647"/>
            <a:ext cx="6046761" cy="5560703"/>
          </a:xfrm>
        </p:spPr>
        <p:txBody>
          <a:bodyPr>
            <a:normAutofit/>
          </a:bodyPr>
          <a:lstStyle/>
          <a:p>
            <a:pPr algn="just"/>
            <a:endParaRPr lang="en-IN" sz="2000" b="1" dirty="0">
              <a:effectLst/>
              <a:latin typeface="TimesNewRomanPS"/>
            </a:endParaRPr>
          </a:p>
          <a:p>
            <a:pPr algn="just"/>
            <a:r>
              <a:rPr lang="en-IN" sz="2000" b="1" dirty="0">
                <a:effectLst/>
                <a:latin typeface="TimesNewRomanPS"/>
              </a:rPr>
              <a:t>IPv6 over Low-Power Wireless Personal Area Networks </a:t>
            </a:r>
            <a:r>
              <a:rPr lang="en-IN" sz="2000" dirty="0">
                <a:effectLst/>
                <a:latin typeface="TimesNewRomanPSMT"/>
              </a:rPr>
              <a:t>(</a:t>
            </a:r>
            <a:r>
              <a:rPr lang="en-IN" sz="2000" b="1" dirty="0">
                <a:effectLst/>
                <a:latin typeface="TimesNewRomanPS"/>
              </a:rPr>
              <a:t>6LoWPANs</a:t>
            </a:r>
            <a:r>
              <a:rPr lang="en-IN" sz="2000" dirty="0">
                <a:effectLst/>
                <a:latin typeface="TimesNewRomanPSMT"/>
              </a:rPr>
              <a:t>) works as an adaptation layer in the data link portion of the protocol stack. It adapts wireless standard IEEE 802.15.4 devices to communicate using IPv6. </a:t>
            </a:r>
          </a:p>
          <a:p>
            <a:pPr algn="just"/>
            <a:r>
              <a:rPr lang="en-IN" sz="2000" dirty="0">
                <a:effectLst/>
                <a:latin typeface="TimesNewRomanPSMT"/>
              </a:rPr>
              <a:t>6LoWPAN optimizes the IPv6 datagram transmission over low-power and lossy networks. -  One of the ways it does this is through </a:t>
            </a:r>
            <a:r>
              <a:rPr lang="en-IN" sz="2000" b="1" dirty="0">
                <a:solidFill>
                  <a:srgbClr val="FF0000"/>
                </a:solidFill>
                <a:effectLst/>
                <a:latin typeface="TimesNewRomanPSMT"/>
              </a:rPr>
              <a:t>header compression</a:t>
            </a:r>
            <a:r>
              <a:rPr lang="en-IN" sz="2000" dirty="0">
                <a:effectLst/>
                <a:latin typeface="TimesNewRomanPSMT"/>
              </a:rPr>
              <a:t>. This reduces the addressing information in the data packet down to a few bytes. </a:t>
            </a:r>
            <a:endParaRPr lang="en-IN" sz="2000" dirty="0"/>
          </a:p>
          <a:p>
            <a:pPr algn="just"/>
            <a:r>
              <a:rPr lang="en-IN" sz="2000" dirty="0">
                <a:effectLst/>
                <a:latin typeface="TimesNewRomanPSMT"/>
              </a:rPr>
              <a:t>Security can be implemented with </a:t>
            </a:r>
            <a:r>
              <a:rPr lang="en-IN" sz="2000" b="1" dirty="0">
                <a:solidFill>
                  <a:srgbClr val="FF0000"/>
                </a:solidFill>
                <a:effectLst/>
                <a:latin typeface="TimesNewRomanPS"/>
              </a:rPr>
              <a:t>Advanced Encryption Standard </a:t>
            </a:r>
            <a:r>
              <a:rPr lang="en-IN" sz="2000" dirty="0">
                <a:solidFill>
                  <a:srgbClr val="FF0000"/>
                </a:solidFill>
                <a:effectLst/>
                <a:latin typeface="TimesNewRomanPSMT"/>
              </a:rPr>
              <a:t>(</a:t>
            </a:r>
            <a:r>
              <a:rPr lang="en-IN" sz="2000" b="1" dirty="0">
                <a:solidFill>
                  <a:srgbClr val="FF0000"/>
                </a:solidFill>
                <a:effectLst/>
                <a:latin typeface="TimesNewRomanPS"/>
              </a:rPr>
              <a:t>AES</a:t>
            </a:r>
            <a:r>
              <a:rPr lang="en-IN" sz="2000" dirty="0">
                <a:solidFill>
                  <a:srgbClr val="FF0000"/>
                </a:solidFill>
                <a:effectLst/>
                <a:latin typeface="TimesNewRomanPSMT"/>
              </a:rPr>
              <a:t>)-128 </a:t>
            </a:r>
            <a:r>
              <a:rPr lang="en-IN" sz="2000" dirty="0">
                <a:effectLst/>
                <a:latin typeface="TimesNewRomanPSMT"/>
              </a:rPr>
              <a:t>encryption at the link layer. </a:t>
            </a:r>
            <a:r>
              <a:rPr lang="en-IN" sz="2000" b="1" dirty="0">
                <a:solidFill>
                  <a:srgbClr val="FF0000"/>
                </a:solidFill>
                <a:effectLst/>
                <a:latin typeface="TimesNewRomanPS"/>
              </a:rPr>
              <a:t>Transport Layer Security </a:t>
            </a:r>
            <a:r>
              <a:rPr lang="en-IN" sz="2000" dirty="0">
                <a:solidFill>
                  <a:srgbClr val="FF0000"/>
                </a:solidFill>
                <a:effectLst/>
                <a:latin typeface="TimesNewRomanPSMT"/>
              </a:rPr>
              <a:t>(</a:t>
            </a:r>
            <a:r>
              <a:rPr lang="en-IN" sz="2000" b="1" dirty="0">
                <a:solidFill>
                  <a:srgbClr val="FF0000"/>
                </a:solidFill>
                <a:effectLst/>
                <a:latin typeface="TimesNewRomanPS"/>
              </a:rPr>
              <a:t>TLS</a:t>
            </a:r>
            <a:r>
              <a:rPr lang="en-IN" sz="2000" dirty="0">
                <a:solidFill>
                  <a:srgbClr val="FF0000"/>
                </a:solidFill>
                <a:effectLst/>
                <a:latin typeface="TimesNewRomanPSMT"/>
              </a:rPr>
              <a:t>)</a:t>
            </a:r>
            <a:r>
              <a:rPr lang="en-IN" sz="2000" dirty="0">
                <a:effectLst/>
                <a:latin typeface="TimesNewRomanPSMT"/>
              </a:rPr>
              <a:t> encryption can also be used at the transport layer. </a:t>
            </a:r>
            <a:endParaRPr lang="en-IN" sz="2000" dirty="0"/>
          </a:p>
          <a:p>
            <a:pPr algn="just"/>
            <a:r>
              <a:rPr lang="en-IN" sz="2000" dirty="0">
                <a:solidFill>
                  <a:srgbClr val="FF0000"/>
                </a:solidFill>
                <a:effectLst/>
                <a:latin typeface="TimesNewRomanPSMT"/>
              </a:rPr>
              <a:t>Mesh</a:t>
            </a:r>
            <a:r>
              <a:rPr lang="en-IN" sz="2000" dirty="0">
                <a:effectLst/>
                <a:latin typeface="TimesNewRomanPSMT"/>
              </a:rPr>
              <a:t> style networks are supported. Devices inside the network use stateless auto configuration where they generate their own IPv6 addresses. </a:t>
            </a:r>
            <a:endParaRPr lang="en-IN" sz="2000" dirty="0"/>
          </a:p>
          <a:p>
            <a:pPr algn="just"/>
            <a:endParaRPr lang="en-IN" sz="2000" dirty="0"/>
          </a:p>
          <a:p>
            <a:pPr algn="just"/>
            <a:endParaRPr lang="en-US" sz="2000" dirty="0"/>
          </a:p>
        </p:txBody>
      </p:sp>
      <p:sp>
        <p:nvSpPr>
          <p:cNvPr id="4" name="Date Placeholder 3">
            <a:extLst>
              <a:ext uri="{FF2B5EF4-FFF2-40B4-BE49-F238E27FC236}">
                <a16:creationId xmlns:a16="http://schemas.microsoft.com/office/drawing/2014/main" id="{DED44FD4-BAAA-254C-B51B-866994076C53}"/>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4BE0407F-89BA-5246-9261-1A9DAB12F87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E6D104C-6D68-354F-B89D-075F09D44363}"/>
              </a:ext>
            </a:extLst>
          </p:cNvPr>
          <p:cNvSpPr>
            <a:spLocks noGrp="1"/>
          </p:cNvSpPr>
          <p:nvPr>
            <p:ph type="sldNum" sz="quarter" idx="12"/>
          </p:nvPr>
        </p:nvSpPr>
        <p:spPr/>
        <p:txBody>
          <a:bodyPr/>
          <a:lstStyle/>
          <a:p>
            <a:fld id="{6E91CC32-6A6B-4E2E-BBA1-6864F305DA26}" type="slidenum">
              <a:rPr lang="en-US" smtClean="0"/>
              <a:t>37</a:t>
            </a:fld>
            <a:endParaRPr lang="en-US"/>
          </a:p>
        </p:txBody>
      </p:sp>
      <p:pic>
        <p:nvPicPr>
          <p:cNvPr id="7" name="Picture 6">
            <a:extLst>
              <a:ext uri="{FF2B5EF4-FFF2-40B4-BE49-F238E27FC236}">
                <a16:creationId xmlns:a16="http://schemas.microsoft.com/office/drawing/2014/main" id="{A170E7F7-240C-5A4D-B6D5-4F1D54E8EAC0}"/>
              </a:ext>
            </a:extLst>
          </p:cNvPr>
          <p:cNvPicPr>
            <a:picLocks noChangeAspect="1"/>
          </p:cNvPicPr>
          <p:nvPr/>
        </p:nvPicPr>
        <p:blipFill>
          <a:blip r:embed="rId2"/>
          <a:stretch>
            <a:fillRect/>
          </a:stretch>
        </p:blipFill>
        <p:spPr>
          <a:xfrm>
            <a:off x="6426771" y="1428571"/>
            <a:ext cx="5765229" cy="4010328"/>
          </a:xfrm>
          <a:prstGeom prst="rect">
            <a:avLst/>
          </a:prstGeom>
        </p:spPr>
      </p:pic>
    </p:spTree>
    <p:extLst>
      <p:ext uri="{BB962C8B-B14F-4D97-AF65-F5344CB8AC3E}">
        <p14:creationId xmlns:p14="http://schemas.microsoft.com/office/powerpoint/2010/main" val="965209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93AF-63E2-644D-88FE-E1253AFCE4AB}"/>
              </a:ext>
            </a:extLst>
          </p:cNvPr>
          <p:cNvSpPr>
            <a:spLocks noGrp="1"/>
          </p:cNvSpPr>
          <p:nvPr>
            <p:ph type="title"/>
          </p:nvPr>
        </p:nvSpPr>
        <p:spPr>
          <a:xfrm>
            <a:off x="838200" y="365126"/>
            <a:ext cx="10515600" cy="1021017"/>
          </a:xfrm>
        </p:spPr>
        <p:txBody>
          <a:bodyPr>
            <a:normAutofit fontScale="90000"/>
          </a:bodyPr>
          <a:lstStyle/>
          <a:p>
            <a:r>
              <a:rPr lang="en-IN" b="1" dirty="0">
                <a:effectLst/>
                <a:latin typeface="TimesNewRomanPS"/>
              </a:rPr>
              <a:t>6LoWPAN </a:t>
            </a:r>
            <a:br>
              <a:rPr lang="en-IN" dirty="0"/>
            </a:br>
            <a:endParaRPr lang="en-US" dirty="0"/>
          </a:p>
        </p:txBody>
      </p:sp>
      <p:sp>
        <p:nvSpPr>
          <p:cNvPr id="3" name="Content Placeholder 2">
            <a:extLst>
              <a:ext uri="{FF2B5EF4-FFF2-40B4-BE49-F238E27FC236}">
                <a16:creationId xmlns:a16="http://schemas.microsoft.com/office/drawing/2014/main" id="{83BD2272-BFF5-F545-92FB-6D91787994B0}"/>
              </a:ext>
            </a:extLst>
          </p:cNvPr>
          <p:cNvSpPr>
            <a:spLocks noGrp="1"/>
          </p:cNvSpPr>
          <p:nvPr>
            <p:ph idx="1"/>
          </p:nvPr>
        </p:nvSpPr>
        <p:spPr>
          <a:xfrm>
            <a:off x="590226" y="1386142"/>
            <a:ext cx="10928839" cy="4670273"/>
          </a:xfrm>
        </p:spPr>
        <p:txBody>
          <a:bodyPr>
            <a:normAutofit/>
          </a:bodyPr>
          <a:lstStyle/>
          <a:p>
            <a:pPr algn="just"/>
            <a:r>
              <a:rPr lang="en-IN" sz="2000" dirty="0">
                <a:effectLst/>
                <a:latin typeface="TimesNewRomanPSMT"/>
              </a:rPr>
              <a:t>The 6LoWPAN mesh network is connected to the IPv6 internet through an edge router. The edger router has three jobs: </a:t>
            </a:r>
            <a:endParaRPr lang="en-IN" sz="2000" dirty="0"/>
          </a:p>
          <a:p>
            <a:pPr lvl="1" algn="just"/>
            <a:r>
              <a:rPr lang="en-IN" sz="2000" dirty="0">
                <a:effectLst/>
                <a:latin typeface="TimesNewRomanPSMT"/>
              </a:rPr>
              <a:t>Local data exchanges between devices in the 6LoWPAN</a:t>
            </a:r>
          </a:p>
          <a:p>
            <a:pPr lvl="1" algn="just"/>
            <a:r>
              <a:rPr lang="en-IN" sz="2000" dirty="0">
                <a:effectLst/>
                <a:latin typeface="TimesNewRomanPSMT"/>
              </a:rPr>
              <a:t>Data exchange between the internet and 6LoWPAN devices</a:t>
            </a:r>
          </a:p>
          <a:p>
            <a:pPr lvl="1" algn="just"/>
            <a:r>
              <a:rPr lang="en-IN" sz="2000" dirty="0">
                <a:effectLst/>
                <a:latin typeface="TimesNewRomanPSMT"/>
              </a:rPr>
              <a:t>The creation and maintenance of the 6LoWPAN wireless network </a:t>
            </a:r>
            <a:endParaRPr lang="en-IN" sz="2000" dirty="0"/>
          </a:p>
          <a:p>
            <a:pPr algn="just"/>
            <a:r>
              <a:rPr lang="en-IN" sz="2000" dirty="0">
                <a:effectLst/>
                <a:latin typeface="TimesNewRomanPSMT"/>
              </a:rPr>
              <a:t>6LoWPAN networks are connected to other networks using common IP-based routers. This connectivity can be through any type of linkage such as </a:t>
            </a:r>
            <a:r>
              <a:rPr lang="en-IN" sz="2000" dirty="0">
                <a:solidFill>
                  <a:srgbClr val="FF0000"/>
                </a:solidFill>
                <a:effectLst/>
                <a:latin typeface="TimesNewRomanPSMT"/>
              </a:rPr>
              <a:t>Wi-Fi, Ethernet, or cellular</a:t>
            </a:r>
            <a:r>
              <a:rPr lang="en-IN" sz="2000" dirty="0">
                <a:effectLst/>
                <a:latin typeface="TimesNewRomanPSMT"/>
              </a:rPr>
              <a:t>. </a:t>
            </a:r>
          </a:p>
          <a:p>
            <a:pPr algn="just"/>
            <a:r>
              <a:rPr lang="en-IN" sz="2000" dirty="0">
                <a:effectLst/>
                <a:latin typeface="TimesNewRomanPSMT"/>
              </a:rPr>
              <a:t>This makes it simpler to connect to the wider internet than other connectivity options, which require </a:t>
            </a:r>
            <a:r>
              <a:rPr lang="en-IN" sz="2000" i="1" dirty="0">
                <a:solidFill>
                  <a:srgbClr val="FF0000"/>
                </a:solidFill>
                <a:effectLst/>
                <a:latin typeface="TimesNewRomanPS"/>
              </a:rPr>
              <a:t>stateful </a:t>
            </a:r>
            <a:r>
              <a:rPr lang="en-IN" sz="2000" dirty="0">
                <a:solidFill>
                  <a:srgbClr val="FF0000"/>
                </a:solidFill>
                <a:effectLst/>
                <a:latin typeface="TimesNewRomanPSMT"/>
              </a:rPr>
              <a:t>gateway devices </a:t>
            </a:r>
            <a:r>
              <a:rPr lang="en-IN" sz="2000" dirty="0">
                <a:effectLst/>
                <a:latin typeface="TimesNewRomanPSMT"/>
              </a:rPr>
              <a:t>in order to communicate to IP networks. Stateful gateway devices are more complicated as they need to remember the communication state and status for each IoT device. </a:t>
            </a:r>
          </a:p>
          <a:p>
            <a:pPr algn="just"/>
            <a:r>
              <a:rPr lang="en-IN" sz="2000" dirty="0">
                <a:effectLst/>
                <a:latin typeface="TimesNewRomanPSMT"/>
              </a:rPr>
              <a:t>There are two types of device inside a 6LoWPAN network, </a:t>
            </a:r>
            <a:r>
              <a:rPr lang="en-IN" sz="2000" b="1" dirty="0">
                <a:solidFill>
                  <a:srgbClr val="FF0000"/>
                </a:solidFill>
                <a:effectLst/>
                <a:latin typeface="TimesNewRomanPS"/>
              </a:rPr>
              <a:t>hosts </a:t>
            </a:r>
            <a:r>
              <a:rPr lang="en-IN" sz="2000" dirty="0">
                <a:solidFill>
                  <a:srgbClr val="FF0000"/>
                </a:solidFill>
                <a:effectLst/>
                <a:latin typeface="TimesNewRomanPSMT"/>
              </a:rPr>
              <a:t>and </a:t>
            </a:r>
            <a:r>
              <a:rPr lang="en-IN" sz="2000" b="1" dirty="0">
                <a:solidFill>
                  <a:srgbClr val="FF0000"/>
                </a:solidFill>
                <a:effectLst/>
                <a:latin typeface="TimesNewRomanPS"/>
              </a:rPr>
              <a:t>routers</a:t>
            </a:r>
            <a:r>
              <a:rPr lang="en-IN" sz="2000" dirty="0">
                <a:effectLst/>
                <a:latin typeface="TimesNewRomanPSMT"/>
              </a:rPr>
              <a:t>. Routers can forward datagrams to other devices. Hosts are simply endpoints. They can operate in sleepy states, periodically waking up and checking in with their parent device (router) for new data. </a:t>
            </a:r>
            <a:endParaRPr lang="en-IN" sz="2000" dirty="0"/>
          </a:p>
          <a:p>
            <a:pPr algn="just"/>
            <a:endParaRPr lang="en-IN" sz="2000" dirty="0"/>
          </a:p>
          <a:p>
            <a:pPr algn="just"/>
            <a:endParaRPr lang="en-IN" sz="2000" dirty="0"/>
          </a:p>
          <a:p>
            <a:pPr algn="just"/>
            <a:endParaRPr lang="en-US" sz="2000" dirty="0"/>
          </a:p>
        </p:txBody>
      </p:sp>
      <p:sp>
        <p:nvSpPr>
          <p:cNvPr id="4" name="Date Placeholder 3">
            <a:extLst>
              <a:ext uri="{FF2B5EF4-FFF2-40B4-BE49-F238E27FC236}">
                <a16:creationId xmlns:a16="http://schemas.microsoft.com/office/drawing/2014/main" id="{DED44FD4-BAAA-254C-B51B-866994076C53}"/>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4BE0407F-89BA-5246-9261-1A9DAB12F87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E6D104C-6D68-354F-B89D-075F09D44363}"/>
              </a:ext>
            </a:extLst>
          </p:cNvPr>
          <p:cNvSpPr>
            <a:spLocks noGrp="1"/>
          </p:cNvSpPr>
          <p:nvPr>
            <p:ph type="sldNum" sz="quarter" idx="12"/>
          </p:nvPr>
        </p:nvSpPr>
        <p:spPr/>
        <p:txBody>
          <a:bodyPr/>
          <a:lstStyle/>
          <a:p>
            <a:fld id="{6E91CC32-6A6B-4E2E-BBA1-6864F305DA26}" type="slidenum">
              <a:rPr lang="en-US" smtClean="0"/>
              <a:t>38</a:t>
            </a:fld>
            <a:endParaRPr lang="en-US"/>
          </a:p>
        </p:txBody>
      </p:sp>
    </p:spTree>
    <p:extLst>
      <p:ext uri="{BB962C8B-B14F-4D97-AF65-F5344CB8AC3E}">
        <p14:creationId xmlns:p14="http://schemas.microsoft.com/office/powerpoint/2010/main" val="1432131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93AF-63E2-644D-88FE-E1253AFCE4AB}"/>
              </a:ext>
            </a:extLst>
          </p:cNvPr>
          <p:cNvSpPr>
            <a:spLocks noGrp="1"/>
          </p:cNvSpPr>
          <p:nvPr>
            <p:ph type="title"/>
          </p:nvPr>
        </p:nvSpPr>
        <p:spPr>
          <a:xfrm>
            <a:off x="838200" y="365126"/>
            <a:ext cx="10515600" cy="1021017"/>
          </a:xfrm>
        </p:spPr>
        <p:txBody>
          <a:bodyPr>
            <a:normAutofit fontScale="90000"/>
          </a:bodyPr>
          <a:lstStyle/>
          <a:p>
            <a:r>
              <a:rPr lang="en-IN" b="1" dirty="0">
                <a:effectLst/>
                <a:latin typeface="TimesNewRomanPS"/>
              </a:rPr>
              <a:t>6LoWPAN </a:t>
            </a:r>
            <a:br>
              <a:rPr lang="en-IN" dirty="0"/>
            </a:br>
            <a:endParaRPr lang="en-US" dirty="0"/>
          </a:p>
        </p:txBody>
      </p:sp>
      <p:sp>
        <p:nvSpPr>
          <p:cNvPr id="4" name="Date Placeholder 3">
            <a:extLst>
              <a:ext uri="{FF2B5EF4-FFF2-40B4-BE49-F238E27FC236}">
                <a16:creationId xmlns:a16="http://schemas.microsoft.com/office/drawing/2014/main" id="{DED44FD4-BAAA-254C-B51B-866994076C53}"/>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4BE0407F-89BA-5246-9261-1A9DAB12F87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E6D104C-6D68-354F-B89D-075F09D44363}"/>
              </a:ext>
            </a:extLst>
          </p:cNvPr>
          <p:cNvSpPr>
            <a:spLocks noGrp="1"/>
          </p:cNvSpPr>
          <p:nvPr>
            <p:ph type="sldNum" sz="quarter" idx="12"/>
          </p:nvPr>
        </p:nvSpPr>
        <p:spPr/>
        <p:txBody>
          <a:bodyPr/>
          <a:lstStyle/>
          <a:p>
            <a:fld id="{6E91CC32-6A6B-4E2E-BBA1-6864F305DA26}" type="slidenum">
              <a:rPr lang="en-US" smtClean="0"/>
              <a:t>39</a:t>
            </a:fld>
            <a:endParaRPr lang="en-US"/>
          </a:p>
        </p:txBody>
      </p:sp>
      <p:pic>
        <p:nvPicPr>
          <p:cNvPr id="11" name="Picture 10">
            <a:extLst>
              <a:ext uri="{FF2B5EF4-FFF2-40B4-BE49-F238E27FC236}">
                <a16:creationId xmlns:a16="http://schemas.microsoft.com/office/drawing/2014/main" id="{483AEDD9-C59F-E64E-B455-FD303207B2D8}"/>
              </a:ext>
            </a:extLst>
          </p:cNvPr>
          <p:cNvPicPr>
            <a:picLocks noChangeAspect="1"/>
          </p:cNvPicPr>
          <p:nvPr/>
        </p:nvPicPr>
        <p:blipFill>
          <a:blip r:embed="rId2"/>
          <a:stretch>
            <a:fillRect/>
          </a:stretch>
        </p:blipFill>
        <p:spPr>
          <a:xfrm>
            <a:off x="2209800" y="1249721"/>
            <a:ext cx="8176852" cy="5243052"/>
          </a:xfrm>
          <a:prstGeom prst="rect">
            <a:avLst/>
          </a:prstGeom>
        </p:spPr>
      </p:pic>
    </p:spTree>
    <p:extLst>
      <p:ext uri="{BB962C8B-B14F-4D97-AF65-F5344CB8AC3E}">
        <p14:creationId xmlns:p14="http://schemas.microsoft.com/office/powerpoint/2010/main" val="212221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BE30-9864-FE42-AEE3-28DFB6EEBF26}"/>
              </a:ext>
            </a:extLst>
          </p:cNvPr>
          <p:cNvSpPr>
            <a:spLocks noGrp="1"/>
          </p:cNvSpPr>
          <p:nvPr>
            <p:ph type="title"/>
          </p:nvPr>
        </p:nvSpPr>
        <p:spPr>
          <a:xfrm>
            <a:off x="838200" y="365125"/>
            <a:ext cx="10515600" cy="721583"/>
          </a:xfrm>
        </p:spPr>
        <p:txBody>
          <a:bodyPr>
            <a:normAutofit fontScale="90000"/>
          </a:bodyPr>
          <a:lstStyle/>
          <a:p>
            <a:br>
              <a:rPr lang="en-IN" sz="3600" dirty="0">
                <a:effectLst/>
                <a:latin typeface="ArialNarrow" panose="020B0606020202030204" pitchFamily="34" charset="0"/>
              </a:rPr>
            </a:br>
            <a:r>
              <a:rPr lang="en-IN" sz="3600" dirty="0">
                <a:effectLst/>
                <a:latin typeface="ArialNarrow" panose="020B0606020202030204" pitchFamily="34" charset="0"/>
              </a:rPr>
              <a:t>21CSE429T  DATA SCIENCE FOR INTERNET OF THINGS </a:t>
            </a:r>
            <a:br>
              <a:rPr lang="en-IN" dirty="0"/>
            </a:br>
            <a:endParaRPr lang="en-US" dirty="0"/>
          </a:p>
        </p:txBody>
      </p:sp>
      <p:graphicFrame>
        <p:nvGraphicFramePr>
          <p:cNvPr id="8" name="Table 8">
            <a:extLst>
              <a:ext uri="{FF2B5EF4-FFF2-40B4-BE49-F238E27FC236}">
                <a16:creationId xmlns:a16="http://schemas.microsoft.com/office/drawing/2014/main" id="{D1416401-4712-F84B-8EC8-3706E06A71E5}"/>
              </a:ext>
            </a:extLst>
          </p:cNvPr>
          <p:cNvGraphicFramePr>
            <a:graphicFrameLocks noGrp="1"/>
          </p:cNvGraphicFramePr>
          <p:nvPr>
            <p:ph idx="1"/>
            <p:extLst>
              <p:ext uri="{D42A27DB-BD31-4B8C-83A1-F6EECF244321}">
                <p14:modId xmlns:p14="http://schemas.microsoft.com/office/powerpoint/2010/main" val="621843605"/>
              </p:ext>
            </p:extLst>
          </p:nvPr>
        </p:nvGraphicFramePr>
        <p:xfrm>
          <a:off x="304800" y="916271"/>
          <a:ext cx="11454714" cy="4392192"/>
        </p:xfrm>
        <a:graphic>
          <a:graphicData uri="http://schemas.openxmlformats.org/drawingml/2006/table">
            <a:tbl>
              <a:tblPr firstRow="1" bandRow="1">
                <a:tableStyleId>{5C22544A-7EE6-4342-B048-85BDC9FD1C3A}</a:tableStyleId>
              </a:tblPr>
              <a:tblGrid>
                <a:gridCol w="11454714">
                  <a:extLst>
                    <a:ext uri="{9D8B030D-6E8A-4147-A177-3AD203B41FA5}">
                      <a16:colId xmlns:a16="http://schemas.microsoft.com/office/drawing/2014/main" val="1863315601"/>
                    </a:ext>
                  </a:extLst>
                </a:gridCol>
              </a:tblGrid>
              <a:tr h="368832">
                <a:tc>
                  <a:txBody>
                    <a:bodyPr/>
                    <a:lstStyle/>
                    <a:p>
                      <a:r>
                        <a:rPr lang="en-US" dirty="0"/>
                        <a:t>Text Books</a:t>
                      </a:r>
                    </a:p>
                  </a:txBody>
                  <a:tcPr/>
                </a:tc>
                <a:extLst>
                  <a:ext uri="{0D108BD9-81ED-4DB2-BD59-A6C34878D82A}">
                    <a16:rowId xmlns:a16="http://schemas.microsoft.com/office/drawing/2014/main" val="3797003129"/>
                  </a:ext>
                </a:extLst>
              </a:tr>
              <a:tr h="370840">
                <a:tc>
                  <a:txBody>
                    <a:bodyPr/>
                    <a:lstStyle/>
                    <a:p>
                      <a:r>
                        <a:rPr lang="en-IN" sz="1800" i="1" kern="1200" dirty="0">
                          <a:solidFill>
                            <a:schemeClr val="dk1"/>
                          </a:solidFill>
                          <a:effectLst/>
                          <a:latin typeface="+mn-lt"/>
                          <a:ea typeface="+mn-ea"/>
                          <a:cs typeface="+mn-cs"/>
                        </a:rPr>
                        <a:t>1. Analytics for the Internet of Things (IoT) by Andrew </a:t>
                      </a:r>
                      <a:r>
                        <a:rPr lang="en-IN" sz="1800" i="1" kern="1200" dirty="0" err="1">
                          <a:solidFill>
                            <a:schemeClr val="dk1"/>
                          </a:solidFill>
                          <a:effectLst/>
                          <a:latin typeface="+mn-lt"/>
                          <a:ea typeface="+mn-ea"/>
                          <a:cs typeface="+mn-cs"/>
                        </a:rPr>
                        <a:t>Minteer</a:t>
                      </a:r>
                      <a:r>
                        <a:rPr lang="en-IN" sz="1800" i="1" kern="1200" dirty="0">
                          <a:solidFill>
                            <a:schemeClr val="dk1"/>
                          </a:solidFill>
                          <a:effectLst/>
                          <a:latin typeface="+mn-lt"/>
                          <a:ea typeface="+mn-ea"/>
                          <a:cs typeface="+mn-cs"/>
                        </a:rPr>
                        <a:t>, Released July 2017, Publisher(s): </a:t>
                      </a:r>
                      <a:r>
                        <a:rPr lang="en-IN" sz="1800" i="1" kern="1200" dirty="0" err="1">
                          <a:solidFill>
                            <a:schemeClr val="dk1"/>
                          </a:solidFill>
                          <a:effectLst/>
                          <a:latin typeface="+mn-lt"/>
                          <a:ea typeface="+mn-ea"/>
                          <a:cs typeface="+mn-cs"/>
                        </a:rPr>
                        <a:t>Packt</a:t>
                      </a:r>
                      <a:r>
                        <a:rPr lang="en-IN" sz="1800" i="1" kern="1200" dirty="0">
                          <a:solidFill>
                            <a:schemeClr val="dk1"/>
                          </a:solidFill>
                          <a:effectLst/>
                          <a:latin typeface="+mn-lt"/>
                          <a:ea typeface="+mn-ea"/>
                          <a:cs typeface="+mn-cs"/>
                        </a:rPr>
                        <a:t> Publishing, ISBN: 9781787120730. </a:t>
                      </a:r>
                    </a:p>
                    <a:p>
                      <a:r>
                        <a:rPr lang="en-IN" sz="1800" i="1" kern="1200" dirty="0">
                          <a:solidFill>
                            <a:schemeClr val="dk1"/>
                          </a:solidFill>
                          <a:effectLst/>
                          <a:latin typeface="+mn-lt"/>
                          <a:ea typeface="+mn-ea"/>
                          <a:cs typeface="+mn-cs"/>
                        </a:rPr>
                        <a:t>2. Big-Data Analytics for Cloud, IoT and Cognitive Computing, Kai Hwang, Min Chen, ISBN: 978-1-119-24729-6 March 2017. </a:t>
                      </a:r>
                    </a:p>
                    <a:p>
                      <a:r>
                        <a:rPr lang="en-IN" sz="1800" i="1" kern="1200" dirty="0">
                          <a:solidFill>
                            <a:schemeClr val="dk1"/>
                          </a:solidFill>
                          <a:effectLst/>
                          <a:latin typeface="+mn-lt"/>
                          <a:ea typeface="+mn-ea"/>
                          <a:cs typeface="+mn-cs"/>
                        </a:rPr>
                        <a:t>3. Internet of Things and Data Analytics </a:t>
                      </a:r>
                      <a:r>
                        <a:rPr lang="en-IN" sz="1800" i="1" kern="1200" dirty="0" err="1">
                          <a:solidFill>
                            <a:schemeClr val="dk1"/>
                          </a:solidFill>
                          <a:effectLst/>
                          <a:latin typeface="+mn-lt"/>
                          <a:ea typeface="+mn-ea"/>
                          <a:cs typeface="+mn-cs"/>
                        </a:rPr>
                        <a:t>Handbook,Hwaiyu</a:t>
                      </a:r>
                      <a:r>
                        <a:rPr lang="en-IN" sz="1800" i="1" kern="1200" dirty="0">
                          <a:solidFill>
                            <a:schemeClr val="dk1"/>
                          </a:solidFill>
                          <a:effectLst/>
                          <a:latin typeface="+mn-lt"/>
                          <a:ea typeface="+mn-ea"/>
                          <a:cs typeface="+mn-cs"/>
                        </a:rPr>
                        <a:t> </a:t>
                      </a:r>
                      <a:r>
                        <a:rPr lang="en-IN" sz="1800" i="1" kern="1200" dirty="0" err="1">
                          <a:solidFill>
                            <a:schemeClr val="dk1"/>
                          </a:solidFill>
                          <a:effectLst/>
                          <a:latin typeface="+mn-lt"/>
                          <a:ea typeface="+mn-ea"/>
                          <a:cs typeface="+mn-cs"/>
                        </a:rPr>
                        <a:t>Geng</a:t>
                      </a:r>
                      <a:r>
                        <a:rPr lang="en-IN" sz="1800" i="1" kern="1200" dirty="0">
                          <a:solidFill>
                            <a:schemeClr val="dk1"/>
                          </a:solidFill>
                          <a:effectLst/>
                          <a:latin typeface="+mn-lt"/>
                          <a:ea typeface="+mn-ea"/>
                          <a:cs typeface="+mn-cs"/>
                        </a:rPr>
                        <a:t> (Editor) - ISBN: 978-1-119- 17364-9 January 2017 </a:t>
                      </a:r>
                    </a:p>
                    <a:p>
                      <a:r>
                        <a:rPr lang="en-IN" sz="1800" i="1" kern="1200" dirty="0">
                          <a:solidFill>
                            <a:schemeClr val="dk1"/>
                          </a:solidFill>
                          <a:effectLst/>
                          <a:latin typeface="+mn-lt"/>
                          <a:ea typeface="+mn-ea"/>
                          <a:cs typeface="+mn-cs"/>
                        </a:rPr>
                        <a:t>4. David Hanes, Gonzalo </a:t>
                      </a:r>
                      <a:r>
                        <a:rPr lang="en-IN" sz="1800" i="1" kern="1200" dirty="0" err="1">
                          <a:solidFill>
                            <a:schemeClr val="dk1"/>
                          </a:solidFill>
                          <a:effectLst/>
                          <a:latin typeface="+mn-lt"/>
                          <a:ea typeface="+mn-ea"/>
                          <a:cs typeface="+mn-cs"/>
                        </a:rPr>
                        <a:t>Salgueiro</a:t>
                      </a:r>
                      <a:r>
                        <a:rPr lang="en-IN" sz="1800" i="1" kern="1200" dirty="0">
                          <a:solidFill>
                            <a:schemeClr val="dk1"/>
                          </a:solidFill>
                          <a:effectLst/>
                          <a:latin typeface="+mn-lt"/>
                          <a:ea typeface="+mn-ea"/>
                          <a:cs typeface="+mn-cs"/>
                        </a:rPr>
                        <a:t>, Patrick </a:t>
                      </a:r>
                      <a:r>
                        <a:rPr lang="en-IN" sz="1800" i="1" kern="1200" dirty="0" err="1">
                          <a:solidFill>
                            <a:schemeClr val="dk1"/>
                          </a:solidFill>
                          <a:effectLst/>
                          <a:latin typeface="+mn-lt"/>
                          <a:ea typeface="+mn-ea"/>
                          <a:cs typeface="+mn-cs"/>
                        </a:rPr>
                        <a:t>Grossetete</a:t>
                      </a:r>
                      <a:r>
                        <a:rPr lang="en-IN" sz="1800" i="1" kern="1200" dirty="0">
                          <a:solidFill>
                            <a:schemeClr val="dk1"/>
                          </a:solidFill>
                          <a:effectLst/>
                          <a:latin typeface="+mn-lt"/>
                          <a:ea typeface="+mn-ea"/>
                          <a:cs typeface="+mn-cs"/>
                        </a:rPr>
                        <a:t>, Rob Barton and Jerome Henry,  IoT Fundamentals: Networking Technologies, Protocols and Use Cases for Internet of Things, Cisco Press, 2017 </a:t>
                      </a:r>
                    </a:p>
                    <a:p>
                      <a:r>
                        <a:rPr lang="en-IN" sz="1800" i="1" kern="1200" dirty="0">
                          <a:solidFill>
                            <a:schemeClr val="dk1"/>
                          </a:solidFill>
                          <a:effectLst/>
                          <a:latin typeface="+mn-lt"/>
                          <a:ea typeface="+mn-ea"/>
                          <a:cs typeface="+mn-cs"/>
                        </a:rPr>
                        <a:t>5. </a:t>
                      </a:r>
                      <a:r>
                        <a:rPr lang="en-IN" sz="1800" i="1" kern="1200" dirty="0" err="1">
                          <a:solidFill>
                            <a:schemeClr val="dk1"/>
                          </a:solidFill>
                          <a:effectLst/>
                          <a:latin typeface="+mn-lt"/>
                          <a:ea typeface="+mn-ea"/>
                          <a:cs typeface="+mn-cs"/>
                        </a:rPr>
                        <a:t>Arshdeep</a:t>
                      </a:r>
                      <a:r>
                        <a:rPr lang="en-IN" sz="1800" i="1" kern="1200" dirty="0">
                          <a:solidFill>
                            <a:schemeClr val="dk1"/>
                          </a:solidFill>
                          <a:effectLst/>
                          <a:latin typeface="+mn-lt"/>
                          <a:ea typeface="+mn-ea"/>
                          <a:cs typeface="+mn-cs"/>
                        </a:rPr>
                        <a:t> </a:t>
                      </a:r>
                      <a:r>
                        <a:rPr lang="en-IN" sz="1800" i="1" kern="1200" dirty="0" err="1">
                          <a:solidFill>
                            <a:schemeClr val="dk1"/>
                          </a:solidFill>
                          <a:effectLst/>
                          <a:latin typeface="+mn-lt"/>
                          <a:ea typeface="+mn-ea"/>
                          <a:cs typeface="+mn-cs"/>
                        </a:rPr>
                        <a:t>Bahga</a:t>
                      </a:r>
                      <a:r>
                        <a:rPr lang="en-IN" sz="1800" i="1" kern="1200" dirty="0">
                          <a:solidFill>
                            <a:schemeClr val="dk1"/>
                          </a:solidFill>
                          <a:effectLst/>
                          <a:latin typeface="+mn-lt"/>
                          <a:ea typeface="+mn-ea"/>
                          <a:cs typeface="+mn-cs"/>
                        </a:rPr>
                        <a:t>, Vijay </a:t>
                      </a:r>
                      <a:r>
                        <a:rPr lang="en-IN" sz="1800" i="1" kern="1200" dirty="0" err="1">
                          <a:solidFill>
                            <a:schemeClr val="dk1"/>
                          </a:solidFill>
                          <a:effectLst/>
                          <a:latin typeface="+mn-lt"/>
                          <a:ea typeface="+mn-ea"/>
                          <a:cs typeface="+mn-cs"/>
                        </a:rPr>
                        <a:t>Madisetti</a:t>
                      </a:r>
                      <a:r>
                        <a:rPr lang="en-IN" sz="1800" i="1" kern="1200" dirty="0">
                          <a:solidFill>
                            <a:schemeClr val="dk1"/>
                          </a:solidFill>
                          <a:effectLst/>
                          <a:latin typeface="+mn-lt"/>
                          <a:ea typeface="+mn-ea"/>
                          <a:cs typeface="+mn-cs"/>
                        </a:rPr>
                        <a:t>, Internet of Things – A hands-on approach, Universities Press, 2015 </a:t>
                      </a:r>
                    </a:p>
                    <a:p>
                      <a:endParaRPr lang="en-US" dirty="0"/>
                    </a:p>
                  </a:txBody>
                  <a:tcPr/>
                </a:tc>
                <a:extLst>
                  <a:ext uri="{0D108BD9-81ED-4DB2-BD59-A6C34878D82A}">
                    <a16:rowId xmlns:a16="http://schemas.microsoft.com/office/drawing/2014/main" val="3672792646"/>
                  </a:ext>
                </a:extLst>
              </a:tr>
              <a:tr h="370840">
                <a:tc>
                  <a:txBody>
                    <a:bodyPr/>
                    <a:lstStyle/>
                    <a:p>
                      <a:r>
                        <a:rPr lang="en-US" dirty="0"/>
                        <a:t>Unit-1 - Defining IoT Analytics and Challenges  - T1</a:t>
                      </a:r>
                    </a:p>
                    <a:p>
                      <a:r>
                        <a:rPr lang="en-US" dirty="0"/>
                        <a:t>Unit-2 - IoT Devices, Networking Protocols and Standards for Internet of Things - T1</a:t>
                      </a:r>
                    </a:p>
                    <a:p>
                      <a:r>
                        <a:rPr lang="en-US" dirty="0"/>
                        <a:t>Unit-3 - IoT Sensing, Mobile and Cognitive Systems   - T2</a:t>
                      </a:r>
                    </a:p>
                    <a:p>
                      <a:r>
                        <a:rPr lang="en-US" dirty="0"/>
                        <a:t>Unit 4 - Smart Applications IoT with Data Analytics - T3</a:t>
                      </a:r>
                    </a:p>
                    <a:p>
                      <a:r>
                        <a:rPr lang="en-US" dirty="0"/>
                        <a:t>Unit-5 - Case Studies in IoT Healthcare   - T2, T3</a:t>
                      </a:r>
                    </a:p>
                  </a:txBody>
                  <a:tcPr/>
                </a:tc>
                <a:extLst>
                  <a:ext uri="{0D108BD9-81ED-4DB2-BD59-A6C34878D82A}">
                    <a16:rowId xmlns:a16="http://schemas.microsoft.com/office/drawing/2014/main" val="3672322532"/>
                  </a:ext>
                </a:extLst>
              </a:tr>
            </a:tbl>
          </a:graphicData>
        </a:graphic>
      </p:graphicFrame>
      <p:sp>
        <p:nvSpPr>
          <p:cNvPr id="4" name="Date Placeholder 3">
            <a:extLst>
              <a:ext uri="{FF2B5EF4-FFF2-40B4-BE49-F238E27FC236}">
                <a16:creationId xmlns:a16="http://schemas.microsoft.com/office/drawing/2014/main" id="{9345A4A4-D4D0-004C-9C8B-7F4CB4E61F57}"/>
              </a:ext>
            </a:extLst>
          </p:cNvPr>
          <p:cNvSpPr>
            <a:spLocks noGrp="1"/>
          </p:cNvSpPr>
          <p:nvPr>
            <p:ph type="dt" sz="half" idx="10"/>
          </p:nvPr>
        </p:nvSpPr>
        <p:spPr/>
        <p:txBody>
          <a:bodyPr/>
          <a:lstStyle/>
          <a:p>
            <a:fld id="{0F996519-E62D-4F8C-AE1E-36928EC7D15C}" type="datetime1">
              <a:rPr lang="en-US" smtClean="0"/>
              <a:t>9/26/2024</a:t>
            </a:fld>
            <a:endParaRPr lang="en-US" dirty="0"/>
          </a:p>
        </p:txBody>
      </p:sp>
      <p:sp>
        <p:nvSpPr>
          <p:cNvPr id="5" name="Footer Placeholder 4">
            <a:extLst>
              <a:ext uri="{FF2B5EF4-FFF2-40B4-BE49-F238E27FC236}">
                <a16:creationId xmlns:a16="http://schemas.microsoft.com/office/drawing/2014/main" id="{90DB0838-572C-A849-8C2B-6B927BBF0322}"/>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A582F01-E03F-9647-81F1-D1A1A1BCE413}"/>
              </a:ext>
            </a:extLst>
          </p:cNvPr>
          <p:cNvSpPr>
            <a:spLocks noGrp="1"/>
          </p:cNvSpPr>
          <p:nvPr>
            <p:ph type="sldNum" sz="quarter" idx="12"/>
          </p:nvPr>
        </p:nvSpPr>
        <p:spPr/>
        <p:txBody>
          <a:bodyPr/>
          <a:lstStyle/>
          <a:p>
            <a:fld id="{6E91CC32-6A6B-4E2E-BBA1-6864F305DA26}" type="slidenum">
              <a:rPr lang="en-US" smtClean="0"/>
              <a:t>4</a:t>
            </a:fld>
            <a:endParaRPr lang="en-US"/>
          </a:p>
        </p:txBody>
      </p:sp>
      <p:pic>
        <p:nvPicPr>
          <p:cNvPr id="2049" name="Picture 1" descr="page1image13719552">
            <a:extLst>
              <a:ext uri="{FF2B5EF4-FFF2-40B4-BE49-F238E27FC236}">
                <a16:creationId xmlns:a16="http://schemas.microsoft.com/office/drawing/2014/main" id="{7C649E92-F258-FB40-AB92-741218887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2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1image13721280">
            <a:extLst>
              <a:ext uri="{FF2B5EF4-FFF2-40B4-BE49-F238E27FC236}">
                <a16:creationId xmlns:a16="http://schemas.microsoft.com/office/drawing/2014/main" id="{78D57958-2164-C447-89C4-E74E14FAE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136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1image13717440">
            <a:extLst>
              <a:ext uri="{FF2B5EF4-FFF2-40B4-BE49-F238E27FC236}">
                <a16:creationId xmlns:a16="http://schemas.microsoft.com/office/drawing/2014/main" id="{420902B9-3283-DD49-96A6-D87A3282E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96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1image13717248">
            <a:extLst>
              <a:ext uri="{FF2B5EF4-FFF2-40B4-BE49-F238E27FC236}">
                <a16:creationId xmlns:a16="http://schemas.microsoft.com/office/drawing/2014/main" id="{B8DAF20E-C1D9-1D48-A9CA-39D612763D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892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233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908D-44E9-4644-8868-EB0CDBA88911}"/>
              </a:ext>
            </a:extLst>
          </p:cNvPr>
          <p:cNvSpPr>
            <a:spLocks noGrp="1"/>
          </p:cNvSpPr>
          <p:nvPr>
            <p:ph type="title"/>
          </p:nvPr>
        </p:nvSpPr>
        <p:spPr>
          <a:xfrm>
            <a:off x="909144" y="180904"/>
            <a:ext cx="10515600" cy="727405"/>
          </a:xfrm>
        </p:spPr>
        <p:txBody>
          <a:bodyPr>
            <a:normAutofit/>
          </a:bodyPr>
          <a:lstStyle/>
          <a:p>
            <a:pPr algn="ctr"/>
            <a:r>
              <a:rPr lang="en-IN" b="1" dirty="0">
                <a:effectLst/>
                <a:latin typeface="TimesNewRomanPS"/>
              </a:rPr>
              <a:t>ZigBee </a:t>
            </a:r>
            <a:endParaRPr lang="en-US" dirty="0"/>
          </a:p>
        </p:txBody>
      </p:sp>
      <p:sp>
        <p:nvSpPr>
          <p:cNvPr id="3" name="Content Placeholder 2">
            <a:extLst>
              <a:ext uri="{FF2B5EF4-FFF2-40B4-BE49-F238E27FC236}">
                <a16:creationId xmlns:a16="http://schemas.microsoft.com/office/drawing/2014/main" id="{B8844F02-6293-794D-BD8B-89B6005EC260}"/>
              </a:ext>
            </a:extLst>
          </p:cNvPr>
          <p:cNvSpPr>
            <a:spLocks noGrp="1"/>
          </p:cNvSpPr>
          <p:nvPr>
            <p:ph idx="1"/>
          </p:nvPr>
        </p:nvSpPr>
        <p:spPr>
          <a:xfrm>
            <a:off x="498763" y="976479"/>
            <a:ext cx="5791199" cy="5400345"/>
          </a:xfrm>
        </p:spPr>
        <p:txBody>
          <a:bodyPr>
            <a:normAutofit fontScale="92500" lnSpcReduction="10000"/>
          </a:bodyPr>
          <a:lstStyle/>
          <a:p>
            <a:r>
              <a:rPr lang="en-IN" sz="1800" dirty="0">
                <a:effectLst/>
                <a:latin typeface="TimesNewRomanPSMT"/>
              </a:rPr>
              <a:t>It covers multiple layers of the protocol stack. It is the network protocol, the transport layer, and an application framework that is the underpinnings of a customer developed application layer. </a:t>
            </a:r>
          </a:p>
          <a:p>
            <a:r>
              <a:rPr lang="en-IN" sz="1800" dirty="0">
                <a:effectLst/>
                <a:latin typeface="TimesNewRomanPSMT"/>
              </a:rPr>
              <a:t>It has security </a:t>
            </a:r>
            <a:r>
              <a:rPr lang="en-IN" sz="1800" dirty="0" err="1">
                <a:effectLst/>
                <a:latin typeface="TimesNewRomanPSMT"/>
              </a:rPr>
              <a:t>builtin</a:t>
            </a:r>
            <a:r>
              <a:rPr lang="en-IN" sz="1800" dirty="0">
                <a:effectLst/>
                <a:latin typeface="TimesNewRomanPSMT"/>
              </a:rPr>
              <a:t> as a requirement and works using small, low power digital radios. </a:t>
            </a:r>
          </a:p>
          <a:p>
            <a:r>
              <a:rPr lang="en-IN" sz="1800" dirty="0">
                <a:effectLst/>
                <a:latin typeface="TimesNewRomanPSMT"/>
              </a:rPr>
              <a:t>It is a self- organizing wireless mesh-style network. </a:t>
            </a:r>
            <a:endParaRPr lang="en-IN" dirty="0"/>
          </a:p>
          <a:p>
            <a:r>
              <a:rPr lang="en-IN" sz="1800" dirty="0">
                <a:effectLst/>
                <a:latin typeface="TimesNewRomanPSMT"/>
              </a:rPr>
              <a:t>The range is short, up to </a:t>
            </a:r>
            <a:r>
              <a:rPr lang="en-IN" sz="1800" dirty="0">
                <a:solidFill>
                  <a:srgbClr val="FF0000"/>
                </a:solidFill>
                <a:effectLst/>
                <a:latin typeface="TimesNewRomanPSMT"/>
              </a:rPr>
              <a:t>100 meters line of sight</a:t>
            </a:r>
            <a:r>
              <a:rPr lang="en-IN" sz="1800" dirty="0">
                <a:effectLst/>
                <a:latin typeface="TimesNewRomanPSMT"/>
              </a:rPr>
              <a:t>, but it can travel long distances by passing data through a mesh network of other ZigBee devices. </a:t>
            </a:r>
            <a:endParaRPr lang="en-IN" dirty="0"/>
          </a:p>
          <a:p>
            <a:r>
              <a:rPr lang="en-IN" sz="1800" dirty="0">
                <a:effectLst/>
                <a:latin typeface="TimesNewRomanPSMT"/>
              </a:rPr>
              <a:t>ZigBee was first released as a standard in 2003. It is intended to be simpler and cheaper than other wireless protocols. </a:t>
            </a:r>
            <a:endParaRPr lang="en-IN" dirty="0"/>
          </a:p>
          <a:p>
            <a:r>
              <a:rPr lang="en-IN" sz="1800" dirty="0">
                <a:effectLst/>
                <a:latin typeface="TimesNewRomanPSMT"/>
              </a:rPr>
              <a:t>Data rates are low and devices tend to be simple. ZigBee standards require at least a two-year battery life for a device to qualify.</a:t>
            </a:r>
          </a:p>
          <a:p>
            <a:r>
              <a:rPr lang="en-IN" sz="1800" dirty="0">
                <a:effectLst/>
                <a:latin typeface="TimesNewRomanPSMT"/>
              </a:rPr>
              <a:t> The data transmission is periodic and intermittent. </a:t>
            </a:r>
          </a:p>
          <a:p>
            <a:r>
              <a:rPr lang="en-IN" sz="1800" dirty="0">
                <a:effectLst/>
                <a:latin typeface="TimesNewRomanPSMT"/>
              </a:rPr>
              <a:t>There are different categories of ZigBee device. A fully functioning device can act as a network coordinator and operates in both star and mesh topologies. A reduced functionality device can only communicate with a network coordinator and works in a star topology. </a:t>
            </a:r>
            <a:endParaRPr lang="en-IN" dirty="0"/>
          </a:p>
          <a:p>
            <a:endParaRPr lang="en-IN" dirty="0"/>
          </a:p>
          <a:p>
            <a:endParaRPr lang="en-US" dirty="0"/>
          </a:p>
        </p:txBody>
      </p:sp>
      <p:sp>
        <p:nvSpPr>
          <p:cNvPr id="4" name="Date Placeholder 3">
            <a:extLst>
              <a:ext uri="{FF2B5EF4-FFF2-40B4-BE49-F238E27FC236}">
                <a16:creationId xmlns:a16="http://schemas.microsoft.com/office/drawing/2014/main" id="{F2C71241-253D-A043-AD05-8469A5267A6F}"/>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903DFFB-3388-AB4E-971D-0C2AE64483A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88605F-4768-694A-95E8-63F14865540E}"/>
              </a:ext>
            </a:extLst>
          </p:cNvPr>
          <p:cNvSpPr>
            <a:spLocks noGrp="1"/>
          </p:cNvSpPr>
          <p:nvPr>
            <p:ph type="sldNum" sz="quarter" idx="12"/>
          </p:nvPr>
        </p:nvSpPr>
        <p:spPr/>
        <p:txBody>
          <a:bodyPr/>
          <a:lstStyle/>
          <a:p>
            <a:fld id="{6E91CC32-6A6B-4E2E-BBA1-6864F305DA26}" type="slidenum">
              <a:rPr lang="en-US" smtClean="0"/>
              <a:t>40</a:t>
            </a:fld>
            <a:endParaRPr lang="en-US"/>
          </a:p>
        </p:txBody>
      </p:sp>
      <p:pic>
        <p:nvPicPr>
          <p:cNvPr id="7" name="Picture 6">
            <a:extLst>
              <a:ext uri="{FF2B5EF4-FFF2-40B4-BE49-F238E27FC236}">
                <a16:creationId xmlns:a16="http://schemas.microsoft.com/office/drawing/2014/main" id="{3BEF7511-4760-E641-817D-6221B815E5F9}"/>
              </a:ext>
            </a:extLst>
          </p:cNvPr>
          <p:cNvPicPr>
            <a:picLocks noChangeAspect="1"/>
          </p:cNvPicPr>
          <p:nvPr/>
        </p:nvPicPr>
        <p:blipFill>
          <a:blip r:embed="rId2"/>
          <a:stretch>
            <a:fillRect/>
          </a:stretch>
        </p:blipFill>
        <p:spPr>
          <a:xfrm>
            <a:off x="6400800" y="1623703"/>
            <a:ext cx="5791200" cy="3848100"/>
          </a:xfrm>
          <a:prstGeom prst="rect">
            <a:avLst/>
          </a:prstGeom>
        </p:spPr>
      </p:pic>
    </p:spTree>
    <p:extLst>
      <p:ext uri="{BB962C8B-B14F-4D97-AF65-F5344CB8AC3E}">
        <p14:creationId xmlns:p14="http://schemas.microsoft.com/office/powerpoint/2010/main" val="440105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908D-44E9-4644-8868-EB0CDBA88911}"/>
              </a:ext>
            </a:extLst>
          </p:cNvPr>
          <p:cNvSpPr>
            <a:spLocks noGrp="1"/>
          </p:cNvSpPr>
          <p:nvPr>
            <p:ph type="title"/>
          </p:nvPr>
        </p:nvSpPr>
        <p:spPr>
          <a:xfrm>
            <a:off x="838200" y="365125"/>
            <a:ext cx="10515600" cy="727405"/>
          </a:xfrm>
        </p:spPr>
        <p:txBody>
          <a:bodyPr>
            <a:normAutofit/>
          </a:bodyPr>
          <a:lstStyle/>
          <a:p>
            <a:r>
              <a:rPr lang="en-IN" b="1" dirty="0">
                <a:effectLst/>
                <a:latin typeface="TimesNewRomanPS"/>
              </a:rPr>
              <a:t>ZigBee </a:t>
            </a:r>
            <a:endParaRPr lang="en-US" dirty="0"/>
          </a:p>
        </p:txBody>
      </p:sp>
      <p:sp>
        <p:nvSpPr>
          <p:cNvPr id="3" name="Content Placeholder 2">
            <a:extLst>
              <a:ext uri="{FF2B5EF4-FFF2-40B4-BE49-F238E27FC236}">
                <a16:creationId xmlns:a16="http://schemas.microsoft.com/office/drawing/2014/main" id="{B8844F02-6293-794D-BD8B-89B6005EC260}"/>
              </a:ext>
            </a:extLst>
          </p:cNvPr>
          <p:cNvSpPr>
            <a:spLocks noGrp="1"/>
          </p:cNvSpPr>
          <p:nvPr>
            <p:ph idx="1"/>
          </p:nvPr>
        </p:nvSpPr>
        <p:spPr>
          <a:xfrm>
            <a:off x="498763" y="1092529"/>
            <a:ext cx="5058889" cy="5400345"/>
          </a:xfrm>
        </p:spPr>
        <p:txBody>
          <a:bodyPr>
            <a:normAutofit/>
          </a:bodyPr>
          <a:lstStyle/>
          <a:p>
            <a:r>
              <a:rPr lang="en-IN" sz="1800" dirty="0">
                <a:effectLst/>
                <a:latin typeface="TimesNewRomanPSMT"/>
              </a:rPr>
              <a:t>These devices form a </a:t>
            </a:r>
            <a:r>
              <a:rPr lang="en-IN" sz="1800" b="1" dirty="0">
                <a:effectLst/>
                <a:latin typeface="TimesNewRomanPS"/>
              </a:rPr>
              <a:t>Personal Area Network </a:t>
            </a:r>
            <a:r>
              <a:rPr lang="en-IN" sz="1800" dirty="0">
                <a:effectLst/>
                <a:latin typeface="TimesNewRomanPSMT"/>
              </a:rPr>
              <a:t>(</a:t>
            </a:r>
            <a:r>
              <a:rPr lang="en-IN" sz="1800" b="1" dirty="0">
                <a:effectLst/>
                <a:latin typeface="TimesNewRomanPS"/>
              </a:rPr>
              <a:t>PAN</a:t>
            </a:r>
            <a:r>
              <a:rPr lang="en-IN" sz="1800" dirty="0">
                <a:effectLst/>
                <a:latin typeface="TimesNewRomanPSMT"/>
              </a:rPr>
              <a:t>). Network interaction times can be very fast. A device can join a network in 30 </a:t>
            </a:r>
            <a:r>
              <a:rPr lang="en-IN" sz="1800" dirty="0" err="1">
                <a:effectLst/>
                <a:latin typeface="TimesNewRomanPSMT"/>
              </a:rPr>
              <a:t>ms</a:t>
            </a:r>
            <a:r>
              <a:rPr lang="en-IN" sz="1800" dirty="0">
                <a:effectLst/>
                <a:latin typeface="TimesNewRomanPSMT"/>
              </a:rPr>
              <a:t> and change from sleeping to active in 15 </a:t>
            </a:r>
            <a:r>
              <a:rPr lang="en-IN" sz="1800" dirty="0" err="1">
                <a:effectLst/>
                <a:latin typeface="TimesNewRomanPSMT"/>
              </a:rPr>
              <a:t>ms</a:t>
            </a:r>
            <a:r>
              <a:rPr lang="en-IN" sz="1800" dirty="0">
                <a:effectLst/>
                <a:latin typeface="TimesNewRomanPSMT"/>
              </a:rPr>
              <a:t>. </a:t>
            </a:r>
          </a:p>
          <a:p>
            <a:r>
              <a:rPr lang="en-IN" sz="1800" dirty="0">
                <a:effectLst/>
                <a:latin typeface="TimesNewRomanPSMT"/>
              </a:rPr>
              <a:t>There are three types of ZigBee devices in a network: </a:t>
            </a:r>
            <a:endParaRPr lang="en-IN" dirty="0"/>
          </a:p>
          <a:p>
            <a:r>
              <a:rPr lang="en-IN" sz="1800" dirty="0">
                <a:effectLst/>
                <a:latin typeface="TimesNewRomanPSMT"/>
              </a:rPr>
              <a:t>A </a:t>
            </a:r>
            <a:r>
              <a:rPr lang="en-IN" sz="1800" b="1" dirty="0">
                <a:effectLst/>
                <a:latin typeface="TimesNewRomanPS"/>
              </a:rPr>
              <a:t>coordinator device </a:t>
            </a:r>
            <a:r>
              <a:rPr lang="en-IN" sz="1800" dirty="0">
                <a:effectLst/>
                <a:latin typeface="TimesNewRomanPSMT"/>
              </a:rPr>
              <a:t>that initiates network formation. There is one and only of these for each network. It may also act as a router once the network is formed. It serves as the trust </a:t>
            </a:r>
            <a:r>
              <a:rPr lang="en-IN" sz="1800" dirty="0" err="1">
                <a:effectLst/>
                <a:latin typeface="TimesNewRomanPSMT"/>
              </a:rPr>
              <a:t>center</a:t>
            </a:r>
            <a:r>
              <a:rPr lang="en-IN" sz="1800" dirty="0">
                <a:effectLst/>
                <a:latin typeface="TimesNewRomanPSMT"/>
              </a:rPr>
              <a:t> and is the repository for security keys.</a:t>
            </a:r>
          </a:p>
          <a:p>
            <a:r>
              <a:rPr lang="en-IN" sz="1800" dirty="0">
                <a:effectLst/>
                <a:latin typeface="TimesNewRomanPSMT"/>
              </a:rPr>
              <a:t>A </a:t>
            </a:r>
            <a:r>
              <a:rPr lang="en-IN" sz="1800" b="1" dirty="0">
                <a:effectLst/>
                <a:latin typeface="TimesNewRomanPS"/>
              </a:rPr>
              <a:t>router device </a:t>
            </a:r>
            <a:r>
              <a:rPr lang="en-IN" sz="1800" dirty="0">
                <a:effectLst/>
                <a:latin typeface="TimesNewRomanPSMT"/>
              </a:rPr>
              <a:t>is optional. It can join with a coordinator or another router device and acts as a multi-hop intermediary in routing of messages.</a:t>
            </a:r>
          </a:p>
          <a:p>
            <a:r>
              <a:rPr lang="en-IN" sz="1800" dirty="0">
                <a:effectLst/>
                <a:latin typeface="TimesNewRomanPSMT"/>
              </a:rPr>
              <a:t>An </a:t>
            </a:r>
            <a:r>
              <a:rPr lang="en-IN" sz="1800" b="1" dirty="0">
                <a:effectLst/>
                <a:latin typeface="TimesNewRomanPS"/>
              </a:rPr>
              <a:t>end device </a:t>
            </a:r>
            <a:r>
              <a:rPr lang="en-IN" sz="1800" dirty="0">
                <a:effectLst/>
                <a:latin typeface="TimesNewRomanPSMT"/>
              </a:rPr>
              <a:t>has just enough functionality to communicate with its coordinator. It is optional and cannot participate in the routing of messages. </a:t>
            </a:r>
            <a:endParaRPr lang="en-IN" dirty="0"/>
          </a:p>
          <a:p>
            <a:endParaRPr lang="en-IN" dirty="0"/>
          </a:p>
          <a:p>
            <a:endParaRPr lang="en-US" dirty="0"/>
          </a:p>
        </p:txBody>
      </p:sp>
      <p:sp>
        <p:nvSpPr>
          <p:cNvPr id="4" name="Date Placeholder 3">
            <a:extLst>
              <a:ext uri="{FF2B5EF4-FFF2-40B4-BE49-F238E27FC236}">
                <a16:creationId xmlns:a16="http://schemas.microsoft.com/office/drawing/2014/main" id="{F2C71241-253D-A043-AD05-8469A5267A6F}"/>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903DFFB-3388-AB4E-971D-0C2AE64483A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88605F-4768-694A-95E8-63F14865540E}"/>
              </a:ext>
            </a:extLst>
          </p:cNvPr>
          <p:cNvSpPr>
            <a:spLocks noGrp="1"/>
          </p:cNvSpPr>
          <p:nvPr>
            <p:ph type="sldNum" sz="quarter" idx="12"/>
          </p:nvPr>
        </p:nvSpPr>
        <p:spPr/>
        <p:txBody>
          <a:bodyPr/>
          <a:lstStyle/>
          <a:p>
            <a:fld id="{6E91CC32-6A6B-4E2E-BBA1-6864F305DA26}" type="slidenum">
              <a:rPr lang="en-US" smtClean="0"/>
              <a:t>41</a:t>
            </a:fld>
            <a:endParaRPr lang="en-US"/>
          </a:p>
        </p:txBody>
      </p:sp>
      <p:pic>
        <p:nvPicPr>
          <p:cNvPr id="7181" name="Picture 13" descr="page128image3196336">
            <a:extLst>
              <a:ext uri="{FF2B5EF4-FFF2-40B4-BE49-F238E27FC236}">
                <a16:creationId xmlns:a16="http://schemas.microsoft.com/office/drawing/2014/main" id="{F23A330F-F0A4-C244-B83D-78A37ADF5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52" y="852406"/>
            <a:ext cx="5678384" cy="564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376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908D-44E9-4644-8868-EB0CDBA88911}"/>
              </a:ext>
            </a:extLst>
          </p:cNvPr>
          <p:cNvSpPr>
            <a:spLocks noGrp="1"/>
          </p:cNvSpPr>
          <p:nvPr>
            <p:ph type="title"/>
          </p:nvPr>
        </p:nvSpPr>
        <p:spPr>
          <a:xfrm>
            <a:off x="838200" y="365125"/>
            <a:ext cx="10515600" cy="727405"/>
          </a:xfrm>
        </p:spPr>
        <p:txBody>
          <a:bodyPr>
            <a:normAutofit/>
          </a:bodyPr>
          <a:lstStyle/>
          <a:p>
            <a:r>
              <a:rPr lang="en-IN" b="1" dirty="0">
                <a:effectLst/>
                <a:latin typeface="TimesNewRomanPS"/>
              </a:rPr>
              <a:t>ZigBee </a:t>
            </a:r>
            <a:endParaRPr lang="en-US" dirty="0"/>
          </a:p>
        </p:txBody>
      </p:sp>
      <p:sp>
        <p:nvSpPr>
          <p:cNvPr id="3" name="Content Placeholder 2">
            <a:extLst>
              <a:ext uri="{FF2B5EF4-FFF2-40B4-BE49-F238E27FC236}">
                <a16:creationId xmlns:a16="http://schemas.microsoft.com/office/drawing/2014/main" id="{B8844F02-6293-794D-BD8B-89B6005EC260}"/>
              </a:ext>
            </a:extLst>
          </p:cNvPr>
          <p:cNvSpPr>
            <a:spLocks noGrp="1"/>
          </p:cNvSpPr>
          <p:nvPr>
            <p:ph idx="1"/>
          </p:nvPr>
        </p:nvSpPr>
        <p:spPr>
          <a:xfrm>
            <a:off x="498763" y="1092529"/>
            <a:ext cx="10855037" cy="5400345"/>
          </a:xfrm>
        </p:spPr>
        <p:txBody>
          <a:bodyPr>
            <a:normAutofit/>
          </a:bodyPr>
          <a:lstStyle/>
          <a:p>
            <a:pPr algn="just"/>
            <a:r>
              <a:rPr lang="en-IN" sz="2400" dirty="0">
                <a:effectLst/>
                <a:latin typeface="TimesNewRomanPSMT"/>
              </a:rPr>
              <a:t>The ZigBee networking routing protocol is reactive. It establishes a route path on demand instead of proactively such as IP. </a:t>
            </a:r>
          </a:p>
          <a:p>
            <a:pPr algn="just"/>
            <a:r>
              <a:rPr lang="en-IN" sz="2400" dirty="0">
                <a:effectLst/>
                <a:latin typeface="TimesNewRomanPSMT"/>
              </a:rPr>
              <a:t>The network protocol used is </a:t>
            </a:r>
            <a:r>
              <a:rPr lang="en-IN" sz="2400" b="1" dirty="0">
                <a:effectLst/>
                <a:latin typeface="TimesNewRomanPS"/>
              </a:rPr>
              <a:t>Ad hoc On-Demand Distant Vector </a:t>
            </a:r>
            <a:r>
              <a:rPr lang="en-IN" sz="2400" dirty="0">
                <a:effectLst/>
                <a:latin typeface="TimesNewRomanPSMT"/>
              </a:rPr>
              <a:t>(</a:t>
            </a:r>
            <a:r>
              <a:rPr lang="en-IN" sz="2400" b="1" dirty="0">
                <a:effectLst/>
                <a:latin typeface="TimesNewRomanPS"/>
              </a:rPr>
              <a:t>AODV</a:t>
            </a:r>
            <a:r>
              <a:rPr lang="en-IN" sz="2400" dirty="0">
                <a:effectLst/>
                <a:latin typeface="TimesNewRomanPSMT"/>
              </a:rPr>
              <a:t>) which finds a destination by broadcasting to all its </a:t>
            </a:r>
            <a:r>
              <a:rPr lang="en-IN" sz="2400" dirty="0" err="1">
                <a:effectLst/>
                <a:latin typeface="TimesNewRomanPSMT"/>
              </a:rPr>
              <a:t>neighbors</a:t>
            </a:r>
            <a:r>
              <a:rPr lang="en-IN" sz="2400" dirty="0">
                <a:effectLst/>
                <a:latin typeface="TimesNewRomanPSMT"/>
              </a:rPr>
              <a:t>, which then send a requests to all their </a:t>
            </a:r>
            <a:r>
              <a:rPr lang="en-IN" sz="2400" dirty="0" err="1">
                <a:effectLst/>
                <a:latin typeface="TimesNewRomanPSMT"/>
              </a:rPr>
              <a:t>neighbors</a:t>
            </a:r>
            <a:r>
              <a:rPr lang="en-IN" sz="2400" dirty="0">
                <a:effectLst/>
                <a:latin typeface="TimesNewRomanPSMT"/>
              </a:rPr>
              <a:t>, until the destination is found. </a:t>
            </a:r>
            <a:endParaRPr lang="en-IN" sz="2400" dirty="0"/>
          </a:p>
          <a:p>
            <a:pPr algn="just"/>
            <a:r>
              <a:rPr lang="en-IN" sz="2400" dirty="0">
                <a:effectLst/>
                <a:latin typeface="TimesNewRomanPSMT"/>
              </a:rPr>
              <a:t>Networks are self-healing. ZigBee networks are secured by </a:t>
            </a:r>
            <a:r>
              <a:rPr lang="en-IN" sz="2400" dirty="0">
                <a:solidFill>
                  <a:srgbClr val="FF0000"/>
                </a:solidFill>
                <a:effectLst/>
                <a:latin typeface="TimesNewRomanPSMT"/>
              </a:rPr>
              <a:t>128 bit AES encryption</a:t>
            </a:r>
            <a:r>
              <a:rPr lang="en-IN" sz="2400" dirty="0">
                <a:effectLst/>
                <a:latin typeface="TimesNewRomanPSMT"/>
              </a:rPr>
              <a:t>. There is often a gateway device that is part of the ZigBee network and also linked to the internet. It translates data into the appropriate format for messaging over the internet. It can also convert ZigBee network routing protocol into IP routing protocol. </a:t>
            </a:r>
          </a:p>
          <a:p>
            <a:pPr algn="just"/>
            <a:r>
              <a:rPr lang="en-IN" sz="2400" dirty="0">
                <a:effectLst/>
                <a:latin typeface="TimesNewRomanPSMT"/>
              </a:rPr>
              <a:t>The gateway is commonly an unconstrained device that does not need to worry much about power. </a:t>
            </a:r>
            <a:endParaRPr lang="en-IN" sz="2400" dirty="0"/>
          </a:p>
          <a:p>
            <a:pPr lvl="1" algn="just"/>
            <a:endParaRPr lang="en-IN" dirty="0"/>
          </a:p>
          <a:p>
            <a:pPr algn="just"/>
            <a:endParaRPr lang="en-IN" sz="2400" dirty="0"/>
          </a:p>
          <a:p>
            <a:pPr algn="just"/>
            <a:endParaRPr lang="en-US" sz="2400" dirty="0"/>
          </a:p>
        </p:txBody>
      </p:sp>
      <p:sp>
        <p:nvSpPr>
          <p:cNvPr id="4" name="Date Placeholder 3">
            <a:extLst>
              <a:ext uri="{FF2B5EF4-FFF2-40B4-BE49-F238E27FC236}">
                <a16:creationId xmlns:a16="http://schemas.microsoft.com/office/drawing/2014/main" id="{F2C71241-253D-A043-AD05-8469A5267A6F}"/>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903DFFB-3388-AB4E-971D-0C2AE64483A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88605F-4768-694A-95E8-63F14865540E}"/>
              </a:ext>
            </a:extLst>
          </p:cNvPr>
          <p:cNvSpPr>
            <a:spLocks noGrp="1"/>
          </p:cNvSpPr>
          <p:nvPr>
            <p:ph type="sldNum" sz="quarter" idx="12"/>
          </p:nvPr>
        </p:nvSpPr>
        <p:spPr/>
        <p:txBody>
          <a:bodyPr/>
          <a:lstStyle/>
          <a:p>
            <a:fld id="{6E91CC32-6A6B-4E2E-BBA1-6864F305DA26}" type="slidenum">
              <a:rPr lang="en-US" smtClean="0"/>
              <a:t>42</a:t>
            </a:fld>
            <a:endParaRPr lang="en-US"/>
          </a:p>
        </p:txBody>
      </p:sp>
    </p:spTree>
    <p:extLst>
      <p:ext uri="{BB962C8B-B14F-4D97-AF65-F5344CB8AC3E}">
        <p14:creationId xmlns:p14="http://schemas.microsoft.com/office/powerpoint/2010/main" val="156777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908D-44E9-4644-8868-EB0CDBA88911}"/>
              </a:ext>
            </a:extLst>
          </p:cNvPr>
          <p:cNvSpPr>
            <a:spLocks noGrp="1"/>
          </p:cNvSpPr>
          <p:nvPr>
            <p:ph type="title"/>
          </p:nvPr>
        </p:nvSpPr>
        <p:spPr>
          <a:xfrm>
            <a:off x="838200" y="365125"/>
            <a:ext cx="10515600" cy="727405"/>
          </a:xfrm>
        </p:spPr>
        <p:txBody>
          <a:bodyPr>
            <a:normAutofit/>
          </a:bodyPr>
          <a:lstStyle/>
          <a:p>
            <a:r>
              <a:rPr lang="en-IN" b="1" dirty="0">
                <a:effectLst/>
                <a:latin typeface="TimesNewRomanPS"/>
              </a:rPr>
              <a:t>ZigBee </a:t>
            </a:r>
            <a:endParaRPr lang="en-US" dirty="0"/>
          </a:p>
        </p:txBody>
      </p:sp>
      <p:sp>
        <p:nvSpPr>
          <p:cNvPr id="3" name="Content Placeholder 2">
            <a:extLst>
              <a:ext uri="{FF2B5EF4-FFF2-40B4-BE49-F238E27FC236}">
                <a16:creationId xmlns:a16="http://schemas.microsoft.com/office/drawing/2014/main" id="{B8844F02-6293-794D-BD8B-89B6005EC260}"/>
              </a:ext>
            </a:extLst>
          </p:cNvPr>
          <p:cNvSpPr>
            <a:spLocks noGrp="1"/>
          </p:cNvSpPr>
          <p:nvPr>
            <p:ph idx="1"/>
          </p:nvPr>
        </p:nvSpPr>
        <p:spPr>
          <a:xfrm>
            <a:off x="609599" y="1092530"/>
            <a:ext cx="5486401" cy="5400345"/>
          </a:xfrm>
        </p:spPr>
        <p:txBody>
          <a:bodyPr>
            <a:normAutofit/>
          </a:bodyPr>
          <a:lstStyle/>
          <a:p>
            <a:pPr algn="just"/>
            <a:r>
              <a:rPr lang="en-IN" sz="1800" b="1" dirty="0">
                <a:effectLst/>
                <a:latin typeface="TimesNewRomanPS"/>
              </a:rPr>
              <a:t>Advantages of ZigBee </a:t>
            </a:r>
            <a:endParaRPr lang="en-IN" dirty="0"/>
          </a:p>
          <a:p>
            <a:pPr lvl="1" algn="just"/>
            <a:r>
              <a:rPr lang="en-IN" sz="1800" b="1" dirty="0">
                <a:effectLst/>
                <a:latin typeface="TimesNewRomanPS"/>
              </a:rPr>
              <a:t>Reliable and robust</a:t>
            </a:r>
            <a:r>
              <a:rPr lang="en-IN" sz="1800" dirty="0">
                <a:effectLst/>
                <a:latin typeface="TimesNewRomanPSMT"/>
              </a:rPr>
              <a:t>: Networks are self-forming and self-healing.</a:t>
            </a:r>
          </a:p>
          <a:p>
            <a:pPr lvl="1" algn="just"/>
            <a:r>
              <a:rPr lang="en-IN" sz="1800" b="1" dirty="0">
                <a:effectLst/>
                <a:latin typeface="TimesNewRomanPS"/>
              </a:rPr>
              <a:t>Low power requirements</a:t>
            </a:r>
            <a:r>
              <a:rPr lang="en-IN" sz="1800" dirty="0">
                <a:effectLst/>
                <a:latin typeface="TimesNewRomanPSMT"/>
              </a:rPr>
              <a:t>: Devices can operate for years without needing a new battery. Solar power could last even longer.</a:t>
            </a:r>
          </a:p>
          <a:p>
            <a:pPr lvl="1" algn="just"/>
            <a:r>
              <a:rPr lang="en-IN" sz="1800" b="1" dirty="0">
                <a:effectLst/>
                <a:latin typeface="TimesNewRomanPS"/>
              </a:rPr>
              <a:t>Global</a:t>
            </a:r>
            <a:r>
              <a:rPr lang="en-IN" sz="1800" dirty="0">
                <a:effectLst/>
                <a:latin typeface="TimesNewRomanPSMT"/>
              </a:rPr>
              <a:t>: The wireless protocol it is built on is available globally.</a:t>
            </a:r>
          </a:p>
          <a:p>
            <a:pPr lvl="1" algn="just"/>
            <a:r>
              <a:rPr lang="en-IN" sz="1800" b="1" dirty="0">
                <a:effectLst/>
                <a:latin typeface="TimesNewRomanPS"/>
              </a:rPr>
              <a:t>Security</a:t>
            </a:r>
            <a:r>
              <a:rPr lang="en-IN" sz="1800" dirty="0">
                <a:effectLst/>
                <a:latin typeface="TimesNewRomanPSMT"/>
              </a:rPr>
              <a:t>: Encryption is part of the standard instead of an optional add on. </a:t>
            </a:r>
          </a:p>
          <a:p>
            <a:pPr lvl="1" algn="just"/>
            <a:endParaRPr lang="en-IN" sz="1800" dirty="0">
              <a:latin typeface="TimesNewRomanPSMT"/>
            </a:endParaRPr>
          </a:p>
          <a:p>
            <a:pPr algn="just"/>
            <a:r>
              <a:rPr lang="en-IN" sz="1800" b="1" dirty="0">
                <a:effectLst/>
                <a:latin typeface="TimesNewRomanPS"/>
              </a:rPr>
              <a:t>Disadvantages of ZigBee </a:t>
            </a:r>
            <a:endParaRPr lang="en-IN" sz="1400" dirty="0"/>
          </a:p>
          <a:p>
            <a:pPr lvl="1" algn="just"/>
            <a:r>
              <a:rPr lang="en-IN" sz="1800" b="1" dirty="0">
                <a:effectLst/>
                <a:latin typeface="TimesNewRomanPS"/>
              </a:rPr>
              <a:t>Not free</a:t>
            </a:r>
            <a:r>
              <a:rPr lang="en-IN" sz="1800" dirty="0">
                <a:effectLst/>
                <a:latin typeface="TimesNewRomanPSMT"/>
              </a:rPr>
              <a:t>: It costs $3,500 USD at the time of writing to license the standard </a:t>
            </a:r>
          </a:p>
          <a:p>
            <a:pPr lvl="1" algn="just"/>
            <a:r>
              <a:rPr lang="en-IN" sz="1800" b="1" dirty="0">
                <a:effectLst/>
                <a:latin typeface="TimesNewRomanPS"/>
              </a:rPr>
              <a:t>Low data rates</a:t>
            </a:r>
            <a:r>
              <a:rPr lang="en-IN" sz="1800" dirty="0">
                <a:effectLst/>
                <a:latin typeface="TimesNewRomanPSMT"/>
              </a:rPr>
              <a:t>: It is not designed to support higher data rates</a:t>
            </a:r>
            <a:endParaRPr lang="en-IN" sz="1800" dirty="0">
              <a:latin typeface="TimesNewRomanPSMT"/>
            </a:endParaRPr>
          </a:p>
          <a:p>
            <a:pPr lvl="1" algn="just"/>
            <a:r>
              <a:rPr lang="en-IN" sz="1800" b="1" dirty="0">
                <a:effectLst/>
                <a:latin typeface="TimesNewRomanPS"/>
              </a:rPr>
              <a:t>Star network is limited</a:t>
            </a:r>
            <a:r>
              <a:rPr lang="en-IN" sz="1800" dirty="0">
                <a:effectLst/>
                <a:latin typeface="TimesNewRomanPSMT"/>
              </a:rPr>
              <a:t>: The coordinator device supports up to 65,000 devices </a:t>
            </a:r>
            <a:endParaRPr lang="en-IN" sz="1800" dirty="0"/>
          </a:p>
          <a:p>
            <a:pPr algn="just"/>
            <a:endParaRPr lang="en-IN" sz="1800" b="1" dirty="0">
              <a:effectLst/>
              <a:latin typeface="TimesNewRomanPS"/>
            </a:endParaRPr>
          </a:p>
          <a:p>
            <a:pPr lvl="1" algn="just"/>
            <a:endParaRPr lang="en-IN" sz="1800" dirty="0"/>
          </a:p>
          <a:p>
            <a:pPr algn="just"/>
            <a:endParaRPr lang="en-IN" dirty="0"/>
          </a:p>
          <a:p>
            <a:pPr algn="just"/>
            <a:endParaRPr lang="en-US" dirty="0"/>
          </a:p>
        </p:txBody>
      </p:sp>
      <p:sp>
        <p:nvSpPr>
          <p:cNvPr id="4" name="Date Placeholder 3">
            <a:extLst>
              <a:ext uri="{FF2B5EF4-FFF2-40B4-BE49-F238E27FC236}">
                <a16:creationId xmlns:a16="http://schemas.microsoft.com/office/drawing/2014/main" id="{F2C71241-253D-A043-AD05-8469A5267A6F}"/>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903DFFB-3388-AB4E-971D-0C2AE64483A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88605F-4768-694A-95E8-63F14865540E}"/>
              </a:ext>
            </a:extLst>
          </p:cNvPr>
          <p:cNvSpPr>
            <a:spLocks noGrp="1"/>
          </p:cNvSpPr>
          <p:nvPr>
            <p:ph type="sldNum" sz="quarter" idx="12"/>
          </p:nvPr>
        </p:nvSpPr>
        <p:spPr/>
        <p:txBody>
          <a:bodyPr/>
          <a:lstStyle/>
          <a:p>
            <a:fld id="{6E91CC32-6A6B-4E2E-BBA1-6864F305DA26}" type="slidenum">
              <a:rPr lang="en-US" smtClean="0"/>
              <a:t>43</a:t>
            </a:fld>
            <a:endParaRPr lang="en-US"/>
          </a:p>
        </p:txBody>
      </p:sp>
      <p:sp>
        <p:nvSpPr>
          <p:cNvPr id="8" name="TextBox 7">
            <a:extLst>
              <a:ext uri="{FF2B5EF4-FFF2-40B4-BE49-F238E27FC236}">
                <a16:creationId xmlns:a16="http://schemas.microsoft.com/office/drawing/2014/main" id="{A8A582FD-504C-5F4D-8B76-E753AA6986CD}"/>
              </a:ext>
            </a:extLst>
          </p:cNvPr>
          <p:cNvSpPr txBox="1"/>
          <p:nvPr/>
        </p:nvSpPr>
        <p:spPr>
          <a:xfrm>
            <a:off x="6324601" y="1092951"/>
            <a:ext cx="5257800" cy="1754326"/>
          </a:xfrm>
          <a:prstGeom prst="rect">
            <a:avLst/>
          </a:prstGeom>
          <a:noFill/>
        </p:spPr>
        <p:txBody>
          <a:bodyPr wrap="square">
            <a:spAutoFit/>
          </a:bodyPr>
          <a:lstStyle/>
          <a:p>
            <a:pPr algn="just"/>
            <a:r>
              <a:rPr lang="en-IN" sz="1800" b="1" dirty="0">
                <a:effectLst/>
                <a:latin typeface="TimesNewRomanPS"/>
              </a:rPr>
              <a:t>Common use cases </a:t>
            </a:r>
            <a:endParaRPr lang="en-IN" sz="1200" dirty="0"/>
          </a:p>
          <a:p>
            <a:pPr lvl="1" algn="just"/>
            <a:r>
              <a:rPr lang="en-IN" sz="1800" dirty="0">
                <a:effectLst/>
                <a:latin typeface="TimesNewRomanPSMT"/>
              </a:rPr>
              <a:t>Home automation</a:t>
            </a:r>
          </a:p>
          <a:p>
            <a:pPr lvl="1" algn="just"/>
            <a:r>
              <a:rPr lang="en-IN" sz="1800" dirty="0">
                <a:effectLst/>
                <a:latin typeface="TimesNewRomanPSMT"/>
              </a:rPr>
              <a:t>Utilities monitoring and control Smart lighting</a:t>
            </a:r>
          </a:p>
          <a:p>
            <a:pPr lvl="1" algn="just"/>
            <a:r>
              <a:rPr lang="en-IN" sz="1800" dirty="0">
                <a:effectLst/>
                <a:latin typeface="TimesNewRomanPSMT"/>
              </a:rPr>
              <a:t>Building automation</a:t>
            </a:r>
          </a:p>
          <a:p>
            <a:pPr lvl="1" algn="just"/>
            <a:r>
              <a:rPr lang="en-IN" sz="1800" dirty="0">
                <a:effectLst/>
                <a:latin typeface="TimesNewRomanPSMT"/>
              </a:rPr>
              <a:t>Security systems</a:t>
            </a:r>
          </a:p>
          <a:p>
            <a:pPr lvl="1" algn="just"/>
            <a:r>
              <a:rPr lang="en-IN" sz="1800" dirty="0">
                <a:effectLst/>
                <a:latin typeface="TimesNewRomanPSMT"/>
              </a:rPr>
              <a:t>Medical data collection </a:t>
            </a:r>
            <a:endParaRPr lang="en-IN" sz="1800" dirty="0"/>
          </a:p>
        </p:txBody>
      </p:sp>
    </p:spTree>
    <p:extLst>
      <p:ext uri="{BB962C8B-B14F-4D97-AF65-F5344CB8AC3E}">
        <p14:creationId xmlns:p14="http://schemas.microsoft.com/office/powerpoint/2010/main" val="318891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908D-44E9-4644-8868-EB0CDBA88911}"/>
              </a:ext>
            </a:extLst>
          </p:cNvPr>
          <p:cNvSpPr>
            <a:spLocks noGrp="1"/>
          </p:cNvSpPr>
          <p:nvPr>
            <p:ph type="title"/>
          </p:nvPr>
        </p:nvSpPr>
        <p:spPr/>
        <p:txBody>
          <a:bodyPr/>
          <a:lstStyle/>
          <a:p>
            <a:r>
              <a:rPr lang="en-IN" sz="4400" b="1" dirty="0">
                <a:effectLst/>
                <a:latin typeface="TimesNewRomanPS"/>
              </a:rPr>
              <a:t>NFC </a:t>
            </a:r>
            <a:endParaRPr lang="en-US" dirty="0"/>
          </a:p>
        </p:txBody>
      </p:sp>
      <p:sp>
        <p:nvSpPr>
          <p:cNvPr id="3" name="Content Placeholder 2">
            <a:extLst>
              <a:ext uri="{FF2B5EF4-FFF2-40B4-BE49-F238E27FC236}">
                <a16:creationId xmlns:a16="http://schemas.microsoft.com/office/drawing/2014/main" id="{B8844F02-6293-794D-BD8B-89B6005EC260}"/>
              </a:ext>
            </a:extLst>
          </p:cNvPr>
          <p:cNvSpPr>
            <a:spLocks noGrp="1"/>
          </p:cNvSpPr>
          <p:nvPr>
            <p:ph idx="1"/>
          </p:nvPr>
        </p:nvSpPr>
        <p:spPr>
          <a:xfrm>
            <a:off x="838200" y="1484416"/>
            <a:ext cx="10515600" cy="4762005"/>
          </a:xfrm>
        </p:spPr>
        <p:txBody>
          <a:bodyPr>
            <a:normAutofit/>
          </a:bodyPr>
          <a:lstStyle/>
          <a:p>
            <a:r>
              <a:rPr lang="en-IN" sz="2000" b="1" dirty="0">
                <a:effectLst/>
                <a:latin typeface="TimesNewRomanPS"/>
              </a:rPr>
              <a:t>Near Field Communication </a:t>
            </a:r>
            <a:r>
              <a:rPr lang="en-IN" sz="2000" dirty="0">
                <a:effectLst/>
                <a:latin typeface="TimesNewRomanPSMT"/>
              </a:rPr>
              <a:t>(</a:t>
            </a:r>
            <a:r>
              <a:rPr lang="en-IN" sz="2000" b="1" dirty="0">
                <a:effectLst/>
                <a:latin typeface="TimesNewRomanPS"/>
              </a:rPr>
              <a:t>NFC</a:t>
            </a:r>
            <a:r>
              <a:rPr lang="en-IN" sz="2000" dirty="0">
                <a:effectLst/>
                <a:latin typeface="TimesNewRomanPSMT"/>
              </a:rPr>
              <a:t>) allows two devices to communicate when brought within very short distances of each other - about 4 cm. It is a set of communication protocols that offer low speeds and simple setup. There is a variety of NFC protocol stacks depending on the type and use case. </a:t>
            </a:r>
          </a:p>
          <a:p>
            <a:r>
              <a:rPr lang="en-IN" sz="2000" dirty="0">
                <a:effectLst/>
                <a:latin typeface="TimesNewRomanPSMT"/>
              </a:rPr>
              <a:t>NFC uses electromagnetic induction between two loop style antennas when devices exchange information. Data rates are around 100-400 kbit/s. It operates over radio frequency band 13.56 MHz, which is unlicensed and globally available. </a:t>
            </a:r>
            <a:endParaRPr lang="en-IN" sz="2000" dirty="0"/>
          </a:p>
          <a:p>
            <a:r>
              <a:rPr lang="en-IN" sz="2000" dirty="0">
                <a:effectLst/>
                <a:latin typeface="TimesNewRomanPSMT"/>
              </a:rPr>
              <a:t>There is usually a full NFC device, such as a smartphone, and an NFC tag, such as a chip reader. All full NFC devices can operate in three modes: </a:t>
            </a:r>
            <a:endParaRPr lang="en-IN" sz="2000" dirty="0"/>
          </a:p>
          <a:p>
            <a:r>
              <a:rPr lang="en-IN" sz="2000" b="1" dirty="0">
                <a:effectLst/>
                <a:latin typeface="TimesNewRomanPS"/>
              </a:rPr>
              <a:t>NFC peer-to-peer</a:t>
            </a:r>
            <a:r>
              <a:rPr lang="en-IN" sz="2000" dirty="0">
                <a:effectLst/>
                <a:latin typeface="TimesNewRomanPSMT"/>
              </a:rPr>
              <a:t>: Devices exchange information on the fly.</a:t>
            </a:r>
            <a:br>
              <a:rPr lang="en-IN" sz="2000" dirty="0">
                <a:effectLst/>
                <a:latin typeface="TimesNewRomanPSMT"/>
              </a:rPr>
            </a:br>
            <a:r>
              <a:rPr lang="en-IN" sz="2000" b="1" dirty="0">
                <a:effectLst/>
                <a:latin typeface="TimesNewRomanPS"/>
              </a:rPr>
              <a:t>NFC card emulation</a:t>
            </a:r>
            <a:r>
              <a:rPr lang="en-IN" sz="2000" dirty="0">
                <a:effectLst/>
                <a:latin typeface="TimesNewRomanPSMT"/>
              </a:rPr>
              <a:t>: Smartphones can act like smart cards in this mode, allowing mobile payments or ticketing.</a:t>
            </a:r>
            <a:br>
              <a:rPr lang="en-IN" sz="2000" dirty="0">
                <a:effectLst/>
                <a:latin typeface="TimesNewRomanPSMT"/>
              </a:rPr>
            </a:br>
            <a:r>
              <a:rPr lang="en-IN" sz="2000" b="1" dirty="0">
                <a:effectLst/>
                <a:latin typeface="TimesNewRomanPS"/>
              </a:rPr>
              <a:t>NFC reader/writer</a:t>
            </a:r>
            <a:r>
              <a:rPr lang="en-IN" sz="2000" dirty="0">
                <a:effectLst/>
                <a:latin typeface="TimesNewRomanPSMT"/>
              </a:rPr>
              <a:t>: Full NFC devices can read information stored in inexpensive NFC tags, such as the type used on posters or pamphlets. You have probably used this at a conference to scan your attendee badge. </a:t>
            </a:r>
            <a:endParaRPr lang="en-IN" sz="2000" dirty="0"/>
          </a:p>
          <a:p>
            <a:endParaRPr lang="en-IN" sz="2000" dirty="0"/>
          </a:p>
          <a:p>
            <a:endParaRPr lang="en-US" sz="2000" dirty="0"/>
          </a:p>
        </p:txBody>
      </p:sp>
      <p:sp>
        <p:nvSpPr>
          <p:cNvPr id="4" name="Date Placeholder 3">
            <a:extLst>
              <a:ext uri="{FF2B5EF4-FFF2-40B4-BE49-F238E27FC236}">
                <a16:creationId xmlns:a16="http://schemas.microsoft.com/office/drawing/2014/main" id="{F2C71241-253D-A043-AD05-8469A5267A6F}"/>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903DFFB-3388-AB4E-971D-0C2AE64483A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88605F-4768-694A-95E8-63F14865540E}"/>
              </a:ext>
            </a:extLst>
          </p:cNvPr>
          <p:cNvSpPr>
            <a:spLocks noGrp="1"/>
          </p:cNvSpPr>
          <p:nvPr>
            <p:ph type="sldNum" sz="quarter" idx="12"/>
          </p:nvPr>
        </p:nvSpPr>
        <p:spPr/>
        <p:txBody>
          <a:bodyPr/>
          <a:lstStyle/>
          <a:p>
            <a:fld id="{6E91CC32-6A6B-4E2E-BBA1-6864F305DA26}" type="slidenum">
              <a:rPr lang="en-US" smtClean="0"/>
              <a:t>44</a:t>
            </a:fld>
            <a:endParaRPr lang="en-US"/>
          </a:p>
        </p:txBody>
      </p:sp>
    </p:spTree>
    <p:extLst>
      <p:ext uri="{BB962C8B-B14F-4D97-AF65-F5344CB8AC3E}">
        <p14:creationId xmlns:p14="http://schemas.microsoft.com/office/powerpoint/2010/main" val="3161748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908D-44E9-4644-8868-EB0CDBA88911}"/>
              </a:ext>
            </a:extLst>
          </p:cNvPr>
          <p:cNvSpPr>
            <a:spLocks noGrp="1"/>
          </p:cNvSpPr>
          <p:nvPr>
            <p:ph type="title"/>
          </p:nvPr>
        </p:nvSpPr>
        <p:spPr/>
        <p:txBody>
          <a:bodyPr/>
          <a:lstStyle/>
          <a:p>
            <a:r>
              <a:rPr lang="en-IN" sz="4400" b="1" dirty="0">
                <a:effectLst/>
                <a:latin typeface="TimesNewRomanPS"/>
              </a:rPr>
              <a:t>NFC </a:t>
            </a:r>
            <a:endParaRPr lang="en-US" dirty="0"/>
          </a:p>
        </p:txBody>
      </p:sp>
      <p:sp>
        <p:nvSpPr>
          <p:cNvPr id="3" name="Content Placeholder 2">
            <a:extLst>
              <a:ext uri="{FF2B5EF4-FFF2-40B4-BE49-F238E27FC236}">
                <a16:creationId xmlns:a16="http://schemas.microsoft.com/office/drawing/2014/main" id="{B8844F02-6293-794D-BD8B-89B6005EC260}"/>
              </a:ext>
            </a:extLst>
          </p:cNvPr>
          <p:cNvSpPr>
            <a:spLocks noGrp="1"/>
          </p:cNvSpPr>
          <p:nvPr>
            <p:ph idx="1"/>
          </p:nvPr>
        </p:nvSpPr>
        <p:spPr>
          <a:xfrm>
            <a:off x="838200" y="1484416"/>
            <a:ext cx="6263244" cy="4762005"/>
          </a:xfrm>
        </p:spPr>
        <p:txBody>
          <a:bodyPr>
            <a:normAutofit fontScale="92500" lnSpcReduction="10000"/>
          </a:bodyPr>
          <a:lstStyle/>
          <a:p>
            <a:pPr algn="just"/>
            <a:r>
              <a:rPr lang="en-IN" sz="2000" dirty="0">
                <a:effectLst/>
                <a:latin typeface="TimesNewRomanPSMT"/>
              </a:rPr>
              <a:t>NFC tags are usually read-only, but it is possible for them to be writeable. There is an </a:t>
            </a:r>
            <a:r>
              <a:rPr lang="en-IN" sz="2000" dirty="0">
                <a:solidFill>
                  <a:srgbClr val="FF0000"/>
                </a:solidFill>
                <a:effectLst/>
                <a:latin typeface="TimesNewRomanPSMT"/>
              </a:rPr>
              <a:t>initiator device and a target device </a:t>
            </a:r>
            <a:r>
              <a:rPr lang="en-IN" sz="2000" dirty="0">
                <a:effectLst/>
                <a:latin typeface="TimesNewRomanPSMT"/>
              </a:rPr>
              <a:t>in NFC communications. The initiator device creates an RF field that can power a target device. This means NFC tags do not need batteries in what is called passive mode. Unpowered NFC tag devices are very inexpensive, just a few pennies. </a:t>
            </a:r>
            <a:endParaRPr lang="en-IN" sz="2000" dirty="0"/>
          </a:p>
          <a:p>
            <a:pPr algn="just"/>
            <a:r>
              <a:rPr lang="en-IN" sz="2000" dirty="0">
                <a:effectLst/>
                <a:latin typeface="TimesNewRomanPSMT"/>
              </a:rPr>
              <a:t>There is also an active mode where each device can communicate with the other by alternatively generating its own field to read data, then turning it off to receive data. This mode typically requires both the devices to have a power supply. </a:t>
            </a:r>
            <a:endParaRPr lang="en-IN" sz="2000" dirty="0"/>
          </a:p>
          <a:p>
            <a:pPr algn="just"/>
            <a:r>
              <a:rPr lang="en-IN" sz="2000" dirty="0">
                <a:effectLst/>
                <a:latin typeface="TimesNewRomanPSMT"/>
              </a:rPr>
              <a:t>For data records that eventually end up in an analytics dataset, the full NFC device would act as a gateway, translate the message, and then communicate over a different network protocol stack. In the case of a smartphone, it would take the NFC tag data and create its own data message to send over 4G/LTE for a destination on the internet. </a:t>
            </a:r>
            <a:endParaRPr lang="en-IN" sz="2000" dirty="0"/>
          </a:p>
          <a:p>
            <a:pPr algn="just"/>
            <a:endParaRPr lang="en-IN" sz="2000" dirty="0"/>
          </a:p>
          <a:p>
            <a:pPr algn="just"/>
            <a:endParaRPr lang="en-US" sz="2000" dirty="0"/>
          </a:p>
        </p:txBody>
      </p:sp>
      <p:sp>
        <p:nvSpPr>
          <p:cNvPr id="4" name="Date Placeholder 3">
            <a:extLst>
              <a:ext uri="{FF2B5EF4-FFF2-40B4-BE49-F238E27FC236}">
                <a16:creationId xmlns:a16="http://schemas.microsoft.com/office/drawing/2014/main" id="{F2C71241-253D-A043-AD05-8469A5267A6F}"/>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903DFFB-3388-AB4E-971D-0C2AE64483A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88605F-4768-694A-95E8-63F14865540E}"/>
              </a:ext>
            </a:extLst>
          </p:cNvPr>
          <p:cNvSpPr>
            <a:spLocks noGrp="1"/>
          </p:cNvSpPr>
          <p:nvPr>
            <p:ph type="sldNum" sz="quarter" idx="12"/>
          </p:nvPr>
        </p:nvSpPr>
        <p:spPr/>
        <p:txBody>
          <a:bodyPr/>
          <a:lstStyle/>
          <a:p>
            <a:fld id="{6E91CC32-6A6B-4E2E-BBA1-6864F305DA26}" type="slidenum">
              <a:rPr lang="en-US" smtClean="0"/>
              <a:t>45</a:t>
            </a:fld>
            <a:endParaRPr lang="en-US"/>
          </a:p>
        </p:txBody>
      </p:sp>
      <p:sp>
        <p:nvSpPr>
          <p:cNvPr id="8" name="TextBox 7">
            <a:extLst>
              <a:ext uri="{FF2B5EF4-FFF2-40B4-BE49-F238E27FC236}">
                <a16:creationId xmlns:a16="http://schemas.microsoft.com/office/drawing/2014/main" id="{9992AAE6-50C2-814B-9E69-3C27744E3BDF}"/>
              </a:ext>
            </a:extLst>
          </p:cNvPr>
          <p:cNvSpPr txBox="1"/>
          <p:nvPr/>
        </p:nvSpPr>
        <p:spPr>
          <a:xfrm>
            <a:off x="7540830" y="1284263"/>
            <a:ext cx="3990110" cy="3416320"/>
          </a:xfrm>
          <a:prstGeom prst="rect">
            <a:avLst/>
          </a:prstGeom>
          <a:noFill/>
        </p:spPr>
        <p:txBody>
          <a:bodyPr wrap="square">
            <a:spAutoFit/>
          </a:bodyPr>
          <a:lstStyle/>
          <a:p>
            <a:r>
              <a:rPr lang="en-IN" sz="3600" b="1" dirty="0">
                <a:effectLst/>
                <a:latin typeface="TimesNewRomanPS"/>
              </a:rPr>
              <a:t>Common use cases </a:t>
            </a:r>
            <a:endParaRPr lang="en-IN" dirty="0"/>
          </a:p>
          <a:p>
            <a:r>
              <a:rPr lang="en-IN" sz="1800" dirty="0">
                <a:effectLst/>
                <a:latin typeface="TimesNewRomanPSMT"/>
              </a:rPr>
              <a:t>NFC is commonly used in the following applications: </a:t>
            </a:r>
            <a:endParaRPr lang="en-IN" dirty="0"/>
          </a:p>
          <a:p>
            <a:r>
              <a:rPr lang="en-IN" sz="1800" dirty="0">
                <a:effectLst/>
                <a:latin typeface="TimesNewRomanPSMT"/>
              </a:rPr>
              <a:t>Smartphone payments: </a:t>
            </a:r>
          </a:p>
          <a:p>
            <a:r>
              <a:rPr lang="en-IN" dirty="0">
                <a:latin typeface="TimesNewRomanPSMT"/>
              </a:rPr>
              <a:t>	</a:t>
            </a:r>
            <a:r>
              <a:rPr lang="en-IN" sz="1800" dirty="0">
                <a:effectLst/>
                <a:latin typeface="TimesNewRomanPSMT"/>
              </a:rPr>
              <a:t>Apple pay </a:t>
            </a:r>
            <a:endParaRPr lang="en-IN" dirty="0"/>
          </a:p>
          <a:p>
            <a:r>
              <a:rPr lang="en-IN" sz="1800" b="1" dirty="0">
                <a:effectLst/>
                <a:latin typeface="TimesNewRomanPS"/>
              </a:rPr>
              <a:t>	Host Card Emulation (HCE) 		</a:t>
            </a:r>
            <a:r>
              <a:rPr lang="en-IN" sz="1800" dirty="0">
                <a:effectLst/>
                <a:latin typeface="TimesNewRomanPSMT"/>
              </a:rPr>
              <a:t>- Android supported </a:t>
            </a:r>
          </a:p>
          <a:p>
            <a:r>
              <a:rPr lang="en-IN" sz="1800" dirty="0">
                <a:effectLst/>
                <a:latin typeface="TimesNewRomanPSMT"/>
              </a:rPr>
              <a:t>Smart posters </a:t>
            </a:r>
            <a:endParaRPr lang="en-IN" dirty="0"/>
          </a:p>
          <a:p>
            <a:r>
              <a:rPr lang="en-IN" sz="1800" dirty="0">
                <a:effectLst/>
                <a:latin typeface="TimesNewRomanPSMT"/>
              </a:rPr>
              <a:t>Identification cards</a:t>
            </a:r>
            <a:br>
              <a:rPr lang="en-IN" sz="1800" dirty="0">
                <a:effectLst/>
                <a:latin typeface="TimesNewRomanPSMT"/>
              </a:rPr>
            </a:br>
            <a:r>
              <a:rPr lang="en-IN" sz="1800" dirty="0">
                <a:effectLst/>
                <a:latin typeface="TimesNewRomanPSMT"/>
              </a:rPr>
              <a:t>Event logging</a:t>
            </a:r>
            <a:br>
              <a:rPr lang="en-IN" sz="1800" dirty="0">
                <a:effectLst/>
                <a:latin typeface="TimesNewRomanPSMT"/>
              </a:rPr>
            </a:br>
            <a:r>
              <a:rPr lang="en-IN" sz="1800" dirty="0">
                <a:effectLst/>
                <a:latin typeface="TimesNewRomanPSMT"/>
              </a:rPr>
              <a:t>Triggering a programmable action </a:t>
            </a:r>
            <a:endParaRPr lang="en-IN" dirty="0"/>
          </a:p>
        </p:txBody>
      </p:sp>
    </p:spTree>
    <p:extLst>
      <p:ext uri="{BB962C8B-B14F-4D97-AF65-F5344CB8AC3E}">
        <p14:creationId xmlns:p14="http://schemas.microsoft.com/office/powerpoint/2010/main" val="3164811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CAFB-D424-FB4D-8DC6-BF0B5A70F6B1}"/>
              </a:ext>
            </a:extLst>
          </p:cNvPr>
          <p:cNvSpPr>
            <a:spLocks noGrp="1"/>
          </p:cNvSpPr>
          <p:nvPr>
            <p:ph type="title"/>
          </p:nvPr>
        </p:nvSpPr>
        <p:spPr/>
        <p:txBody>
          <a:bodyPr/>
          <a:lstStyle/>
          <a:p>
            <a:r>
              <a:rPr lang="en-IN" sz="4400" b="1" dirty="0">
                <a:effectLst/>
                <a:latin typeface="TimesNewRomanPS"/>
              </a:rPr>
              <a:t>Sigfox </a:t>
            </a:r>
            <a:endParaRPr lang="en-US" dirty="0"/>
          </a:p>
        </p:txBody>
      </p:sp>
      <p:sp>
        <p:nvSpPr>
          <p:cNvPr id="3" name="Content Placeholder 2">
            <a:extLst>
              <a:ext uri="{FF2B5EF4-FFF2-40B4-BE49-F238E27FC236}">
                <a16:creationId xmlns:a16="http://schemas.microsoft.com/office/drawing/2014/main" id="{9CFAE3BD-4A71-4041-B9D1-77A9A9DBFB7A}"/>
              </a:ext>
            </a:extLst>
          </p:cNvPr>
          <p:cNvSpPr>
            <a:spLocks noGrp="1"/>
          </p:cNvSpPr>
          <p:nvPr>
            <p:ph idx="1"/>
          </p:nvPr>
        </p:nvSpPr>
        <p:spPr/>
        <p:txBody>
          <a:bodyPr>
            <a:normAutofit/>
          </a:bodyPr>
          <a:lstStyle/>
          <a:p>
            <a:pPr algn="just"/>
            <a:r>
              <a:rPr lang="en-IN" sz="2400" dirty="0">
                <a:effectLst/>
                <a:latin typeface="TimesNewRomanPSMT"/>
              </a:rPr>
              <a:t>Sigfox is a company based in France that has developed a cellular style, ultra low power, long-range networking technology. It is intended for small messages that are sent infrequently. Data rates are very low at 100 bits per second (tops). The signals used can travel up to 25 miles, and a base station can handle up to a million nodes. Similar to cellular, it is not intended to be for private networks, as it requires coverage in the area to use it. </a:t>
            </a:r>
          </a:p>
          <a:p>
            <a:pPr algn="just"/>
            <a:r>
              <a:rPr lang="en-IN" sz="2400" dirty="0">
                <a:effectLst/>
                <a:latin typeface="TimesNewRomanPSMT"/>
              </a:rPr>
              <a:t>Sigfox devices can be very low cost due to low complexity and power requirements. Power requirements could be as low as one thousandth of equivalent cellular communications. It has been used in inexpensive, but crucial, things such as smoke detectors and a fitness tracking collar for dogs (seriously). </a:t>
            </a:r>
            <a:endParaRPr lang="en-IN" sz="2400" dirty="0"/>
          </a:p>
          <a:p>
            <a:pPr algn="just"/>
            <a:r>
              <a:rPr lang="en-IN" sz="2400" dirty="0">
                <a:effectLst/>
                <a:latin typeface="TimesNewRomanPSMT"/>
              </a:rPr>
              <a:t>The current coverage includes the entirety of France and Spain, several other pockets in Europe, and some metropolitan areas in North America. </a:t>
            </a:r>
            <a:endParaRPr lang="en-IN" sz="2400" dirty="0"/>
          </a:p>
          <a:p>
            <a:pPr algn="just"/>
            <a:endParaRPr lang="en-IN" sz="2400" dirty="0"/>
          </a:p>
          <a:p>
            <a:pPr algn="just"/>
            <a:endParaRPr lang="en-US" sz="2400" dirty="0"/>
          </a:p>
        </p:txBody>
      </p:sp>
      <p:sp>
        <p:nvSpPr>
          <p:cNvPr id="4" name="Date Placeholder 3">
            <a:extLst>
              <a:ext uri="{FF2B5EF4-FFF2-40B4-BE49-F238E27FC236}">
                <a16:creationId xmlns:a16="http://schemas.microsoft.com/office/drawing/2014/main" id="{A8415A67-E58E-384F-B1CE-748CE58EF181}"/>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76E9E9C-D179-364F-8EAB-EC314D4666F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82BFC60-074E-FE4E-90B9-73023801A2B5}"/>
              </a:ext>
            </a:extLst>
          </p:cNvPr>
          <p:cNvSpPr>
            <a:spLocks noGrp="1"/>
          </p:cNvSpPr>
          <p:nvPr>
            <p:ph type="sldNum" sz="quarter" idx="12"/>
          </p:nvPr>
        </p:nvSpPr>
        <p:spPr/>
        <p:txBody>
          <a:bodyPr/>
          <a:lstStyle/>
          <a:p>
            <a:fld id="{6E91CC32-6A6B-4E2E-BBA1-6864F305DA26}" type="slidenum">
              <a:rPr lang="en-US" smtClean="0"/>
              <a:t>46</a:t>
            </a:fld>
            <a:endParaRPr lang="en-US"/>
          </a:p>
        </p:txBody>
      </p:sp>
    </p:spTree>
    <p:extLst>
      <p:ext uri="{BB962C8B-B14F-4D97-AF65-F5344CB8AC3E}">
        <p14:creationId xmlns:p14="http://schemas.microsoft.com/office/powerpoint/2010/main" val="2482447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40D4-EC1E-3042-850E-2AC68D0637D8}"/>
              </a:ext>
            </a:extLst>
          </p:cNvPr>
          <p:cNvSpPr>
            <a:spLocks noGrp="1"/>
          </p:cNvSpPr>
          <p:nvPr>
            <p:ph type="title"/>
          </p:nvPr>
        </p:nvSpPr>
        <p:spPr>
          <a:xfrm>
            <a:off x="576943" y="1920477"/>
            <a:ext cx="10515600" cy="1325563"/>
          </a:xfrm>
        </p:spPr>
        <p:txBody>
          <a:bodyPr>
            <a:normAutofit/>
          </a:bodyPr>
          <a:lstStyle/>
          <a:p>
            <a:pPr algn="ctr"/>
            <a:r>
              <a:rPr lang="en-IN" sz="4400" b="1" dirty="0">
                <a:effectLst/>
                <a:latin typeface="TimesNewRomanPS"/>
              </a:rPr>
              <a:t>Connectivity protocols </a:t>
            </a:r>
            <a:br>
              <a:rPr lang="en-IN" sz="4400" b="1" dirty="0">
                <a:effectLst/>
                <a:latin typeface="TimesNewRomanPS"/>
              </a:rPr>
            </a:br>
            <a:r>
              <a:rPr lang="en-IN" sz="4400" b="1" dirty="0">
                <a:effectLst/>
                <a:latin typeface="TimesNewRomanPS"/>
              </a:rPr>
              <a:t>(when power is not a problem) </a:t>
            </a:r>
            <a:endParaRPr lang="en-US" dirty="0"/>
          </a:p>
        </p:txBody>
      </p:sp>
      <p:sp>
        <p:nvSpPr>
          <p:cNvPr id="3" name="Content Placeholder 2">
            <a:extLst>
              <a:ext uri="{FF2B5EF4-FFF2-40B4-BE49-F238E27FC236}">
                <a16:creationId xmlns:a16="http://schemas.microsoft.com/office/drawing/2014/main" id="{BC2C5560-4AA4-3640-8D95-05A0659E7ADC}"/>
              </a:ext>
            </a:extLst>
          </p:cNvPr>
          <p:cNvSpPr>
            <a:spLocks noGrp="1"/>
          </p:cNvSpPr>
          <p:nvPr>
            <p:ph idx="1"/>
          </p:nvPr>
        </p:nvSpPr>
        <p:spPr>
          <a:xfrm>
            <a:off x="719447" y="3840956"/>
            <a:ext cx="10515600" cy="1325563"/>
          </a:xfrm>
        </p:spPr>
        <p:txBody>
          <a:bodyPr>
            <a:noAutofit/>
          </a:bodyPr>
          <a:lstStyle/>
          <a:p>
            <a:pPr marL="0" indent="0" algn="just">
              <a:buNone/>
            </a:pPr>
            <a:r>
              <a:rPr lang="en-IN" sz="3600" dirty="0">
                <a:effectLst/>
                <a:latin typeface="TimesNewRomanPSMT"/>
              </a:rPr>
              <a:t>These protocols are more about speed and high bit rates. Power constraints are less of a concern. They usually require more complexity in the supported IoT devices. </a:t>
            </a:r>
            <a:endParaRPr lang="en-IN" sz="3600" dirty="0"/>
          </a:p>
          <a:p>
            <a:pPr algn="just"/>
            <a:endParaRPr lang="en-US" sz="3600" dirty="0"/>
          </a:p>
        </p:txBody>
      </p:sp>
      <p:sp>
        <p:nvSpPr>
          <p:cNvPr id="4" name="Date Placeholder 3">
            <a:extLst>
              <a:ext uri="{FF2B5EF4-FFF2-40B4-BE49-F238E27FC236}">
                <a16:creationId xmlns:a16="http://schemas.microsoft.com/office/drawing/2014/main" id="{A00597F6-0F5E-9E4E-B8F8-AE10E5293827}"/>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02315190-CDE9-2A43-ADB6-69B674A719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220ECA4-F7B0-C74C-B1EA-F37EA5C741E9}"/>
              </a:ext>
            </a:extLst>
          </p:cNvPr>
          <p:cNvSpPr>
            <a:spLocks noGrp="1"/>
          </p:cNvSpPr>
          <p:nvPr>
            <p:ph type="sldNum" sz="quarter" idx="12"/>
          </p:nvPr>
        </p:nvSpPr>
        <p:spPr/>
        <p:txBody>
          <a:bodyPr/>
          <a:lstStyle/>
          <a:p>
            <a:fld id="{6E91CC32-6A6B-4E2E-BBA1-6864F305DA26}" type="slidenum">
              <a:rPr lang="en-US" smtClean="0"/>
              <a:t>47</a:t>
            </a:fld>
            <a:endParaRPr lang="en-US"/>
          </a:p>
        </p:txBody>
      </p:sp>
    </p:spTree>
    <p:extLst>
      <p:ext uri="{BB962C8B-B14F-4D97-AF65-F5344CB8AC3E}">
        <p14:creationId xmlns:p14="http://schemas.microsoft.com/office/powerpoint/2010/main" val="581247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AC1B-1ED7-A243-A06C-8471179B51D9}"/>
              </a:ext>
            </a:extLst>
          </p:cNvPr>
          <p:cNvSpPr>
            <a:spLocks noGrp="1"/>
          </p:cNvSpPr>
          <p:nvPr>
            <p:ph type="title"/>
          </p:nvPr>
        </p:nvSpPr>
        <p:spPr/>
        <p:txBody>
          <a:bodyPr/>
          <a:lstStyle/>
          <a:p>
            <a:r>
              <a:rPr lang="en-IN" sz="4400" b="1" dirty="0">
                <a:effectLst/>
                <a:latin typeface="TimesNewRomanPS"/>
              </a:rPr>
              <a:t>Wi-Fi</a:t>
            </a:r>
            <a:endParaRPr lang="en-US" dirty="0"/>
          </a:p>
        </p:txBody>
      </p:sp>
      <p:sp>
        <p:nvSpPr>
          <p:cNvPr id="3" name="Content Placeholder 2">
            <a:extLst>
              <a:ext uri="{FF2B5EF4-FFF2-40B4-BE49-F238E27FC236}">
                <a16:creationId xmlns:a16="http://schemas.microsoft.com/office/drawing/2014/main" id="{47CF2ED6-609F-A24E-AB37-B40CC2EC6752}"/>
              </a:ext>
            </a:extLst>
          </p:cNvPr>
          <p:cNvSpPr>
            <a:spLocks noGrp="1"/>
          </p:cNvSpPr>
          <p:nvPr>
            <p:ph idx="1"/>
          </p:nvPr>
        </p:nvSpPr>
        <p:spPr/>
        <p:txBody>
          <a:bodyPr>
            <a:normAutofit/>
          </a:bodyPr>
          <a:lstStyle/>
          <a:p>
            <a:pPr marL="0" indent="0">
              <a:buNone/>
            </a:pPr>
            <a:endParaRPr lang="en-IN" sz="2400" dirty="0"/>
          </a:p>
          <a:p>
            <a:r>
              <a:rPr lang="en-IN" sz="2400" dirty="0">
                <a:effectLst/>
                <a:latin typeface="TimesNewRomanPSMT"/>
              </a:rPr>
              <a:t>Wi-Fi is any wireless network that follows IEEE 802.11 specifications. It is ubiquitous and global. Provided you have not been hiding in a cave for the last decade, you know it well. Many IoT devices use it to connect to the internet, so it is useful to review how it works. </a:t>
            </a:r>
            <a:endParaRPr lang="en-IN" sz="2400" dirty="0"/>
          </a:p>
          <a:p>
            <a:r>
              <a:rPr lang="en-IN" sz="2400" dirty="0">
                <a:effectLst/>
                <a:latin typeface="TimesNewRomanPSMT"/>
              </a:rPr>
              <a:t>To connect to a </a:t>
            </a:r>
            <a:r>
              <a:rPr lang="en-IN" sz="2400" b="1" dirty="0">
                <a:effectLst/>
                <a:latin typeface="TimesNewRomanPS"/>
              </a:rPr>
              <a:t>Wi-Fi Local Area Network </a:t>
            </a:r>
            <a:r>
              <a:rPr lang="en-IN" sz="2400" dirty="0">
                <a:effectLst/>
                <a:latin typeface="TimesNewRomanPSMT"/>
              </a:rPr>
              <a:t>(</a:t>
            </a:r>
            <a:r>
              <a:rPr lang="en-IN" sz="2400" b="1" dirty="0">
                <a:effectLst/>
                <a:latin typeface="TimesNewRomanPS"/>
              </a:rPr>
              <a:t>WLAN</a:t>
            </a:r>
            <a:r>
              <a:rPr lang="en-IN" sz="2400" dirty="0">
                <a:effectLst/>
                <a:latin typeface="TimesNewRomanPSMT"/>
              </a:rPr>
              <a:t>), a device needs a network interface controller. This may be a separate controller card or simply integrated as part of the chipset inside the device. Communication uses Ethernet-style data packets over pre-identified radio communication bands. Packet delivery is not guaranteed and uses best effort delivery mechanism. Network protocol layers higher up in the stack, such as TCP or UDP, can offer guarantees of data delivery on top of the Wi-Fi standards. </a:t>
            </a:r>
            <a:endParaRPr lang="en-IN" sz="2400" dirty="0"/>
          </a:p>
          <a:p>
            <a:endParaRPr lang="en-US" sz="2400" dirty="0"/>
          </a:p>
        </p:txBody>
      </p:sp>
      <p:sp>
        <p:nvSpPr>
          <p:cNvPr id="4" name="Date Placeholder 3">
            <a:extLst>
              <a:ext uri="{FF2B5EF4-FFF2-40B4-BE49-F238E27FC236}">
                <a16:creationId xmlns:a16="http://schemas.microsoft.com/office/drawing/2014/main" id="{FECB51FF-AA97-C645-A5A6-9253216B499F}"/>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ACC4A19C-4BED-FD44-A7A9-685F1212CCB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7BF026F-3752-0F49-8BFB-A1ECBD6E9E81}"/>
              </a:ext>
            </a:extLst>
          </p:cNvPr>
          <p:cNvSpPr>
            <a:spLocks noGrp="1"/>
          </p:cNvSpPr>
          <p:nvPr>
            <p:ph type="sldNum" sz="quarter" idx="12"/>
          </p:nvPr>
        </p:nvSpPr>
        <p:spPr/>
        <p:txBody>
          <a:bodyPr/>
          <a:lstStyle/>
          <a:p>
            <a:fld id="{6E91CC32-6A6B-4E2E-BBA1-6864F305DA26}" type="slidenum">
              <a:rPr lang="en-US" smtClean="0"/>
              <a:t>48</a:t>
            </a:fld>
            <a:endParaRPr lang="en-US"/>
          </a:p>
        </p:txBody>
      </p:sp>
    </p:spTree>
    <p:extLst>
      <p:ext uri="{BB962C8B-B14F-4D97-AF65-F5344CB8AC3E}">
        <p14:creationId xmlns:p14="http://schemas.microsoft.com/office/powerpoint/2010/main" val="2447569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AC1B-1ED7-A243-A06C-8471179B51D9}"/>
              </a:ext>
            </a:extLst>
          </p:cNvPr>
          <p:cNvSpPr>
            <a:spLocks noGrp="1"/>
          </p:cNvSpPr>
          <p:nvPr>
            <p:ph type="title"/>
          </p:nvPr>
        </p:nvSpPr>
        <p:spPr/>
        <p:txBody>
          <a:bodyPr/>
          <a:lstStyle/>
          <a:p>
            <a:r>
              <a:rPr lang="en-IN" sz="4400" b="1" dirty="0">
                <a:effectLst/>
                <a:latin typeface="TimesNewRomanPS"/>
              </a:rPr>
              <a:t>Wi-Fi</a:t>
            </a:r>
            <a:endParaRPr lang="en-US" dirty="0"/>
          </a:p>
        </p:txBody>
      </p:sp>
      <p:sp>
        <p:nvSpPr>
          <p:cNvPr id="4" name="Date Placeholder 3">
            <a:extLst>
              <a:ext uri="{FF2B5EF4-FFF2-40B4-BE49-F238E27FC236}">
                <a16:creationId xmlns:a16="http://schemas.microsoft.com/office/drawing/2014/main" id="{FECB51FF-AA97-C645-A5A6-9253216B499F}"/>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ACC4A19C-4BED-FD44-A7A9-685F1212CCB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7BF026F-3752-0F49-8BFB-A1ECBD6E9E81}"/>
              </a:ext>
            </a:extLst>
          </p:cNvPr>
          <p:cNvSpPr>
            <a:spLocks noGrp="1"/>
          </p:cNvSpPr>
          <p:nvPr>
            <p:ph type="sldNum" sz="quarter" idx="12"/>
          </p:nvPr>
        </p:nvSpPr>
        <p:spPr/>
        <p:txBody>
          <a:bodyPr/>
          <a:lstStyle/>
          <a:p>
            <a:fld id="{6E91CC32-6A6B-4E2E-BBA1-6864F305DA26}" type="slidenum">
              <a:rPr lang="en-US" smtClean="0"/>
              <a:t>49</a:t>
            </a:fld>
            <a:endParaRPr lang="en-US"/>
          </a:p>
        </p:txBody>
      </p:sp>
      <p:pic>
        <p:nvPicPr>
          <p:cNvPr id="9217" name="Picture 1" descr="page144image3911456">
            <a:extLst>
              <a:ext uri="{FF2B5EF4-FFF2-40B4-BE49-F238E27FC236}">
                <a16:creationId xmlns:a16="http://schemas.microsoft.com/office/drawing/2014/main" id="{274267EC-FFA6-2F42-A107-AA44510F2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311" y="1487837"/>
            <a:ext cx="7990711" cy="486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622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0DB35-D3B7-DD4B-AE8D-13673C50F7B5}"/>
              </a:ext>
            </a:extLst>
          </p:cNvPr>
          <p:cNvSpPr>
            <a:spLocks noGrp="1"/>
          </p:cNvSpPr>
          <p:nvPr>
            <p:ph type="title"/>
          </p:nvPr>
        </p:nvSpPr>
        <p:spPr/>
        <p:txBody>
          <a:bodyPr>
            <a:normAutofit fontScale="90000"/>
          </a:bodyPr>
          <a:lstStyle/>
          <a:p>
            <a:br>
              <a:rPr lang="en-IN" b="1" i="0" u="none" strike="noStrike" dirty="0">
                <a:solidFill>
                  <a:srgbClr val="273239"/>
                </a:solidFill>
                <a:effectLst/>
                <a:latin typeface="Nunito" pitchFamily="2" charset="77"/>
              </a:rPr>
            </a:br>
            <a:r>
              <a:rPr lang="en-IN" b="1" i="0" u="none" strike="noStrike" dirty="0">
                <a:solidFill>
                  <a:srgbClr val="273239"/>
                </a:solidFill>
                <a:effectLst/>
                <a:latin typeface="Nunito" pitchFamily="2" charset="77"/>
              </a:rPr>
              <a:t>What is IoT?</a:t>
            </a:r>
            <a:br>
              <a:rPr lang="en-IN" b="1" i="0" u="none" strike="noStrike" dirty="0">
                <a:solidFill>
                  <a:srgbClr val="273239"/>
                </a:solidFill>
                <a:effectLst/>
                <a:latin typeface="Nunito" pitchFamily="2" charset="77"/>
              </a:rPr>
            </a:br>
            <a:endParaRPr lang="en-US" dirty="0"/>
          </a:p>
        </p:txBody>
      </p:sp>
      <p:sp>
        <p:nvSpPr>
          <p:cNvPr id="3" name="Content Placeholder 2">
            <a:extLst>
              <a:ext uri="{FF2B5EF4-FFF2-40B4-BE49-F238E27FC236}">
                <a16:creationId xmlns:a16="http://schemas.microsoft.com/office/drawing/2014/main" id="{8B8BC300-7AFF-D54A-92C5-7A88E2D520B8}"/>
              </a:ext>
            </a:extLst>
          </p:cNvPr>
          <p:cNvSpPr>
            <a:spLocks noGrp="1"/>
          </p:cNvSpPr>
          <p:nvPr>
            <p:ph idx="1"/>
          </p:nvPr>
        </p:nvSpPr>
        <p:spPr/>
        <p:txBody>
          <a:bodyPr>
            <a:normAutofit/>
          </a:bodyPr>
          <a:lstStyle/>
          <a:p>
            <a:pPr algn="just" rtl="0" fontAlgn="base"/>
            <a:r>
              <a:rPr lang="en-IN" b="0" i="0" u="none" strike="noStrike" dirty="0">
                <a:solidFill>
                  <a:srgbClr val="273239"/>
                </a:solidFill>
                <a:effectLst/>
                <a:latin typeface="Nunito" pitchFamily="2" charset="77"/>
              </a:rPr>
              <a:t>IoT is a system of interrelated devices connected to the internet to transform or receive data from one to the other. </a:t>
            </a:r>
          </a:p>
          <a:p>
            <a:pPr algn="just" rtl="0" fontAlgn="base"/>
            <a:endParaRPr lang="en-IN" b="0" i="0" u="none" strike="noStrike" dirty="0">
              <a:solidFill>
                <a:srgbClr val="273239"/>
              </a:solidFill>
              <a:effectLst/>
              <a:latin typeface="Nunito" pitchFamily="2" charset="77"/>
            </a:endParaRPr>
          </a:p>
          <a:p>
            <a:pPr algn="just" rtl="0" fontAlgn="base"/>
            <a:r>
              <a:rPr lang="en-IN" b="1" i="0" u="none" strike="noStrike" dirty="0">
                <a:solidFill>
                  <a:srgbClr val="C00000"/>
                </a:solidFill>
                <a:effectLst/>
                <a:latin typeface="Nunito" pitchFamily="2" charset="77"/>
              </a:rPr>
              <a:t>Examples</a:t>
            </a:r>
            <a:r>
              <a:rPr lang="en-IN" b="0" i="0" u="none" strike="noStrike" dirty="0">
                <a:solidFill>
                  <a:srgbClr val="273239"/>
                </a:solidFill>
                <a:effectLst/>
                <a:latin typeface="Nunito" pitchFamily="2" charset="77"/>
              </a:rPr>
              <a:t> - </a:t>
            </a:r>
            <a:r>
              <a:rPr lang="en-IN" b="1" i="0" u="none" strike="noStrike" dirty="0">
                <a:effectLst/>
                <a:latin typeface="Nunito" pitchFamily="2" charset="77"/>
              </a:rPr>
              <a:t>Smartphones, Smart Tablets, Smart Watches, Smart </a:t>
            </a:r>
            <a:r>
              <a:rPr lang="en-IN" b="1" i="0" u="none" strike="noStrike" dirty="0" err="1">
                <a:effectLst/>
                <a:latin typeface="Nunito" pitchFamily="2" charset="77"/>
              </a:rPr>
              <a:t>Tvs</a:t>
            </a:r>
            <a:r>
              <a:rPr lang="en-IN" b="1" i="0" u="none" strike="noStrike" dirty="0">
                <a:effectLst/>
                <a:latin typeface="Nunito" pitchFamily="2" charset="77"/>
              </a:rPr>
              <a:t>, Etc. </a:t>
            </a:r>
          </a:p>
          <a:p>
            <a:pPr algn="just" rtl="0" fontAlgn="base"/>
            <a:endParaRPr lang="en-IN" b="1" i="0" u="none" strike="noStrike" dirty="0">
              <a:solidFill>
                <a:srgbClr val="273239"/>
              </a:solidFill>
              <a:effectLst/>
              <a:latin typeface="Nunito" pitchFamily="2" charset="77"/>
            </a:endParaRPr>
          </a:p>
          <a:p>
            <a:pPr algn="just" rtl="0" fontAlgn="base"/>
            <a:r>
              <a:rPr lang="en-IN" b="1" i="0" u="none" strike="noStrike" dirty="0">
                <a:solidFill>
                  <a:srgbClr val="C00000"/>
                </a:solidFill>
                <a:effectLst/>
                <a:latin typeface="Nunito" pitchFamily="2" charset="77"/>
              </a:rPr>
              <a:t>Smart home </a:t>
            </a:r>
            <a:r>
              <a:rPr lang="en-IN" b="0" i="0" u="none" strike="noStrike" dirty="0">
                <a:solidFill>
                  <a:srgbClr val="273239"/>
                </a:solidFill>
                <a:effectLst/>
                <a:latin typeface="Nunito" pitchFamily="2" charset="77"/>
              </a:rPr>
              <a:t>- </a:t>
            </a:r>
            <a:r>
              <a:rPr lang="en-IN" b="1" i="0" u="none" strike="noStrike" dirty="0">
                <a:solidFill>
                  <a:srgbClr val="273239"/>
                </a:solidFill>
                <a:effectLst/>
                <a:latin typeface="Nunito" pitchFamily="2" charset="77"/>
              </a:rPr>
              <a:t>AC, Doorbell, </a:t>
            </a:r>
            <a:r>
              <a:rPr lang="en-IN" b="1" i="0" u="none" strike="noStrike" dirty="0" err="1">
                <a:solidFill>
                  <a:srgbClr val="273239"/>
                </a:solidFill>
                <a:effectLst/>
                <a:latin typeface="Nunito" pitchFamily="2" charset="77"/>
              </a:rPr>
              <a:t>Geaser</a:t>
            </a:r>
            <a:r>
              <a:rPr lang="en-IN" b="1" i="0" u="none" strike="noStrike" dirty="0">
                <a:solidFill>
                  <a:srgbClr val="273239"/>
                </a:solidFill>
                <a:effectLst/>
                <a:latin typeface="Nunito" pitchFamily="2" charset="77"/>
              </a:rPr>
              <a:t>, Smoke Detectors, and Security Alarms </a:t>
            </a:r>
            <a:endParaRPr lang="en-US" dirty="0"/>
          </a:p>
        </p:txBody>
      </p:sp>
      <p:sp>
        <p:nvSpPr>
          <p:cNvPr id="4" name="Date Placeholder 3">
            <a:extLst>
              <a:ext uri="{FF2B5EF4-FFF2-40B4-BE49-F238E27FC236}">
                <a16:creationId xmlns:a16="http://schemas.microsoft.com/office/drawing/2014/main" id="{8C93F542-2041-BE44-AFCB-52C30EC1C8A7}"/>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48903197-754A-2A48-B5A4-11D218F0205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74DA24B-E726-5941-97BF-11A8F8B9E3C5}"/>
              </a:ext>
            </a:extLst>
          </p:cNvPr>
          <p:cNvSpPr>
            <a:spLocks noGrp="1"/>
          </p:cNvSpPr>
          <p:nvPr>
            <p:ph type="sldNum" sz="quarter" idx="12"/>
          </p:nvPr>
        </p:nvSpPr>
        <p:spPr/>
        <p:txBody>
          <a:bodyPr/>
          <a:lstStyle/>
          <a:p>
            <a:fld id="{6E91CC32-6A6B-4E2E-BBA1-6864F305DA26}" type="slidenum">
              <a:rPr lang="en-US" smtClean="0"/>
              <a:t>5</a:t>
            </a:fld>
            <a:endParaRPr lang="en-US"/>
          </a:p>
        </p:txBody>
      </p:sp>
    </p:spTree>
    <p:extLst>
      <p:ext uri="{BB962C8B-B14F-4D97-AF65-F5344CB8AC3E}">
        <p14:creationId xmlns:p14="http://schemas.microsoft.com/office/powerpoint/2010/main" val="66441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AC1B-1ED7-A243-A06C-8471179B51D9}"/>
              </a:ext>
            </a:extLst>
          </p:cNvPr>
          <p:cNvSpPr>
            <a:spLocks noGrp="1"/>
          </p:cNvSpPr>
          <p:nvPr>
            <p:ph type="title"/>
          </p:nvPr>
        </p:nvSpPr>
        <p:spPr/>
        <p:txBody>
          <a:bodyPr/>
          <a:lstStyle/>
          <a:p>
            <a:r>
              <a:rPr lang="en-IN" sz="4400" b="1" dirty="0">
                <a:effectLst/>
                <a:latin typeface="TimesNewRomanPS"/>
              </a:rPr>
              <a:t>Wi-Fi</a:t>
            </a:r>
            <a:endParaRPr lang="en-US" dirty="0"/>
          </a:p>
        </p:txBody>
      </p:sp>
      <p:sp>
        <p:nvSpPr>
          <p:cNvPr id="3" name="Content Placeholder 2">
            <a:extLst>
              <a:ext uri="{FF2B5EF4-FFF2-40B4-BE49-F238E27FC236}">
                <a16:creationId xmlns:a16="http://schemas.microsoft.com/office/drawing/2014/main" id="{47CF2ED6-609F-A24E-AB37-B40CC2EC6752}"/>
              </a:ext>
            </a:extLst>
          </p:cNvPr>
          <p:cNvSpPr>
            <a:spLocks noGrp="1"/>
          </p:cNvSpPr>
          <p:nvPr>
            <p:ph idx="1"/>
          </p:nvPr>
        </p:nvSpPr>
        <p:spPr>
          <a:xfrm>
            <a:off x="838200" y="1425039"/>
            <a:ext cx="10515600" cy="4751924"/>
          </a:xfrm>
        </p:spPr>
        <p:txBody>
          <a:bodyPr>
            <a:noAutofit/>
          </a:bodyPr>
          <a:lstStyle/>
          <a:p>
            <a:pPr algn="just"/>
            <a:r>
              <a:rPr lang="en-IN" sz="2000" dirty="0">
                <a:effectLst/>
                <a:latin typeface="TimesNewRomanPSMT"/>
              </a:rPr>
              <a:t>IoT devices connect to a Wi-Fi access point that itself is (usually) connected to a wired Ethernet network that has internet access. </a:t>
            </a:r>
            <a:endParaRPr lang="en-IN" sz="2000" dirty="0"/>
          </a:p>
          <a:p>
            <a:pPr algn="just"/>
            <a:r>
              <a:rPr lang="en-IN" sz="2000" dirty="0">
                <a:effectLst/>
                <a:latin typeface="TimesNewRomanPSMT"/>
              </a:rPr>
              <a:t>Wi-Fi offers very fast data rates but requires more power to support the constant back and forth communications. The universality of it makes it attractive for IoT devices. New standards such as 802.11ah are designed for low power scenarios. You should expect Wi-Fi to continue to be a heavily used connectivity option for IoT. </a:t>
            </a:r>
            <a:endParaRPr lang="en-IN" sz="2000" dirty="0">
              <a:latin typeface="TimesNewRomanPSMT"/>
            </a:endParaRPr>
          </a:p>
          <a:p>
            <a:r>
              <a:rPr lang="en-IN" sz="2000" b="1" dirty="0">
                <a:effectLst/>
                <a:latin typeface="TimesNewRomanPS"/>
              </a:rPr>
              <a:t>Common use cases </a:t>
            </a:r>
            <a:endParaRPr lang="en-IN" sz="2000" dirty="0"/>
          </a:p>
          <a:p>
            <a:r>
              <a:rPr lang="en-IN" sz="2000" dirty="0">
                <a:effectLst/>
                <a:latin typeface="TimesNewRomanPSMT"/>
              </a:rPr>
              <a:t>Wi-Fi is commonly used in the following applications: </a:t>
            </a:r>
            <a:endParaRPr lang="en-IN" sz="2000" dirty="0"/>
          </a:p>
          <a:p>
            <a:r>
              <a:rPr lang="en-IN" sz="2000" dirty="0">
                <a:effectLst/>
                <a:latin typeface="TimesNewRomanPSMT"/>
              </a:rPr>
              <a:t>Home automation</a:t>
            </a:r>
          </a:p>
          <a:p>
            <a:r>
              <a:rPr lang="en-IN" sz="2000" dirty="0">
                <a:effectLst/>
                <a:latin typeface="TimesNewRomanPSMT"/>
              </a:rPr>
              <a:t>Amazon dash button</a:t>
            </a:r>
          </a:p>
          <a:p>
            <a:r>
              <a:rPr lang="en-IN" sz="2000" dirty="0">
                <a:effectLst/>
                <a:latin typeface="TimesNewRomanPSMT"/>
              </a:rPr>
              <a:t>Home security</a:t>
            </a:r>
          </a:p>
          <a:p>
            <a:r>
              <a:rPr lang="en-IN" sz="2000" dirty="0">
                <a:effectLst/>
                <a:latin typeface="TimesNewRomanPSMT"/>
              </a:rPr>
              <a:t>Manufacturing plant machine monitoring </a:t>
            </a:r>
            <a:endParaRPr lang="en-IN" sz="2000" dirty="0"/>
          </a:p>
          <a:p>
            <a:endParaRPr lang="en-IN" sz="2000" dirty="0"/>
          </a:p>
          <a:p>
            <a:endParaRPr lang="en-US" sz="2000" dirty="0"/>
          </a:p>
        </p:txBody>
      </p:sp>
      <p:sp>
        <p:nvSpPr>
          <p:cNvPr id="4" name="Date Placeholder 3">
            <a:extLst>
              <a:ext uri="{FF2B5EF4-FFF2-40B4-BE49-F238E27FC236}">
                <a16:creationId xmlns:a16="http://schemas.microsoft.com/office/drawing/2014/main" id="{FECB51FF-AA97-C645-A5A6-9253216B499F}"/>
              </a:ext>
            </a:extLst>
          </p:cNvPr>
          <p:cNvSpPr>
            <a:spLocks noGrp="1"/>
          </p:cNvSpPr>
          <p:nvPr>
            <p:ph type="dt" sz="half" idx="10"/>
          </p:nvPr>
        </p:nvSpPr>
        <p:spPr/>
        <p:txBody>
          <a:bodyPr/>
          <a:lstStyle/>
          <a:p>
            <a:fld id="{0F996519-E62D-4F8C-AE1E-36928EC7D15C}" type="datetime1">
              <a:rPr lang="en-US" smtClean="0"/>
              <a:t>9/26/2024</a:t>
            </a:fld>
            <a:endParaRPr lang="en-US" dirty="0"/>
          </a:p>
        </p:txBody>
      </p:sp>
      <p:sp>
        <p:nvSpPr>
          <p:cNvPr id="5" name="Footer Placeholder 4">
            <a:extLst>
              <a:ext uri="{FF2B5EF4-FFF2-40B4-BE49-F238E27FC236}">
                <a16:creationId xmlns:a16="http://schemas.microsoft.com/office/drawing/2014/main" id="{ACC4A19C-4BED-FD44-A7A9-685F1212CCB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7BF026F-3752-0F49-8BFB-A1ECBD6E9E81}"/>
              </a:ext>
            </a:extLst>
          </p:cNvPr>
          <p:cNvSpPr>
            <a:spLocks noGrp="1"/>
          </p:cNvSpPr>
          <p:nvPr>
            <p:ph type="sldNum" sz="quarter" idx="12"/>
          </p:nvPr>
        </p:nvSpPr>
        <p:spPr/>
        <p:txBody>
          <a:bodyPr/>
          <a:lstStyle/>
          <a:p>
            <a:fld id="{6E91CC32-6A6B-4E2E-BBA1-6864F305DA26}" type="slidenum">
              <a:rPr lang="en-US" smtClean="0"/>
              <a:t>50</a:t>
            </a:fld>
            <a:endParaRPr lang="en-US"/>
          </a:p>
        </p:txBody>
      </p:sp>
    </p:spTree>
    <p:extLst>
      <p:ext uri="{BB962C8B-B14F-4D97-AF65-F5344CB8AC3E}">
        <p14:creationId xmlns:p14="http://schemas.microsoft.com/office/powerpoint/2010/main" val="3200963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6E24-40ED-CB4F-A2DD-7D18972796F5}"/>
              </a:ext>
            </a:extLst>
          </p:cNvPr>
          <p:cNvSpPr>
            <a:spLocks noGrp="1"/>
          </p:cNvSpPr>
          <p:nvPr>
            <p:ph type="title"/>
          </p:nvPr>
        </p:nvSpPr>
        <p:spPr/>
        <p:txBody>
          <a:bodyPr/>
          <a:lstStyle/>
          <a:p>
            <a:r>
              <a:rPr lang="en-IN" sz="4400" b="1" dirty="0">
                <a:effectLst/>
                <a:latin typeface="TimesNewRomanPS"/>
              </a:rPr>
              <a:t>Cellular (4G/LTE) </a:t>
            </a:r>
            <a:endParaRPr lang="en-US" dirty="0"/>
          </a:p>
        </p:txBody>
      </p:sp>
      <p:sp>
        <p:nvSpPr>
          <p:cNvPr id="3" name="Content Placeholder 2">
            <a:extLst>
              <a:ext uri="{FF2B5EF4-FFF2-40B4-BE49-F238E27FC236}">
                <a16:creationId xmlns:a16="http://schemas.microsoft.com/office/drawing/2014/main" id="{410B4514-C6F1-8E4F-989A-D9D6BE6ECE67}"/>
              </a:ext>
            </a:extLst>
          </p:cNvPr>
          <p:cNvSpPr>
            <a:spLocks noGrp="1"/>
          </p:cNvSpPr>
          <p:nvPr>
            <p:ph idx="1"/>
          </p:nvPr>
        </p:nvSpPr>
        <p:spPr/>
        <p:txBody>
          <a:bodyPr>
            <a:normAutofit/>
          </a:bodyPr>
          <a:lstStyle/>
          <a:p>
            <a:r>
              <a:rPr lang="en-IN" sz="2400" dirty="0">
                <a:effectLst/>
                <a:latin typeface="TimesNewRomanPSMT"/>
              </a:rPr>
              <a:t>Cellular data operates over radio waves. The fourth generation networking technology, 4G, is an IP- based networking architecture handling both voice and data. </a:t>
            </a:r>
            <a:r>
              <a:rPr lang="en-IN" sz="2400" b="1" dirty="0">
                <a:effectLst/>
                <a:latin typeface="TimesNewRomanPS"/>
              </a:rPr>
              <a:t>Long Term Evolution </a:t>
            </a:r>
            <a:r>
              <a:rPr lang="en-IN" sz="2400" dirty="0">
                <a:effectLst/>
                <a:latin typeface="TimesNewRomanPSMT"/>
              </a:rPr>
              <a:t>(</a:t>
            </a:r>
            <a:r>
              <a:rPr lang="en-IN" sz="2400" b="1" dirty="0">
                <a:effectLst/>
                <a:latin typeface="TimesNewRomanPS"/>
              </a:rPr>
              <a:t>LTE</a:t>
            </a:r>
            <a:r>
              <a:rPr lang="en-IN" sz="2400" dirty="0">
                <a:effectLst/>
                <a:latin typeface="TimesNewRomanPSMT"/>
              </a:rPr>
              <a:t>) is a 4G technology. It handles data rates up to 300 Mbit/s. </a:t>
            </a:r>
            <a:endParaRPr lang="en-IN" sz="2400" dirty="0"/>
          </a:p>
          <a:p>
            <a:r>
              <a:rPr lang="en-IN" sz="2400" dirty="0">
                <a:effectLst/>
                <a:latin typeface="TimesNewRomanPSMT"/>
              </a:rPr>
              <a:t>LTE can handle fast moving mobile devices (such as mobile phones or telematics units). It can handle devices moving out of range of one network and into another without disruption. Due to higher power needs, it usually requires either constant power or frequent battery charges. LTE supports different categories of services. </a:t>
            </a:r>
            <a:endParaRPr lang="en-IN" sz="2400" dirty="0"/>
          </a:p>
          <a:p>
            <a:endParaRPr lang="en-US" sz="2400" dirty="0"/>
          </a:p>
        </p:txBody>
      </p:sp>
      <p:sp>
        <p:nvSpPr>
          <p:cNvPr id="4" name="Date Placeholder 3">
            <a:extLst>
              <a:ext uri="{FF2B5EF4-FFF2-40B4-BE49-F238E27FC236}">
                <a16:creationId xmlns:a16="http://schemas.microsoft.com/office/drawing/2014/main" id="{1FBFE25B-FDCC-634D-9899-4360F2337D7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A167B176-2861-DD44-A40F-AF55A37C41C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D07A2E7-120B-0E45-BB79-581FD0004238}"/>
              </a:ext>
            </a:extLst>
          </p:cNvPr>
          <p:cNvSpPr>
            <a:spLocks noGrp="1"/>
          </p:cNvSpPr>
          <p:nvPr>
            <p:ph type="sldNum" sz="quarter" idx="12"/>
          </p:nvPr>
        </p:nvSpPr>
        <p:spPr/>
        <p:txBody>
          <a:bodyPr/>
          <a:lstStyle/>
          <a:p>
            <a:fld id="{6E91CC32-6A6B-4E2E-BBA1-6864F305DA26}" type="slidenum">
              <a:rPr lang="en-US" smtClean="0"/>
              <a:t>51</a:t>
            </a:fld>
            <a:endParaRPr lang="en-US"/>
          </a:p>
        </p:txBody>
      </p:sp>
    </p:spTree>
    <p:extLst>
      <p:ext uri="{BB962C8B-B14F-4D97-AF65-F5344CB8AC3E}">
        <p14:creationId xmlns:p14="http://schemas.microsoft.com/office/powerpoint/2010/main" val="1229601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6E24-40ED-CB4F-A2DD-7D18972796F5}"/>
              </a:ext>
            </a:extLst>
          </p:cNvPr>
          <p:cNvSpPr>
            <a:spLocks noGrp="1"/>
          </p:cNvSpPr>
          <p:nvPr>
            <p:ph type="title"/>
          </p:nvPr>
        </p:nvSpPr>
        <p:spPr/>
        <p:txBody>
          <a:bodyPr/>
          <a:lstStyle/>
          <a:p>
            <a:r>
              <a:rPr lang="en-IN" sz="4400" b="1" dirty="0">
                <a:effectLst/>
                <a:latin typeface="TimesNewRomanPS"/>
              </a:rPr>
              <a:t>Cellular (4G/LTE) </a:t>
            </a:r>
            <a:endParaRPr lang="en-US" dirty="0"/>
          </a:p>
        </p:txBody>
      </p:sp>
      <p:sp>
        <p:nvSpPr>
          <p:cNvPr id="4" name="Date Placeholder 3">
            <a:extLst>
              <a:ext uri="{FF2B5EF4-FFF2-40B4-BE49-F238E27FC236}">
                <a16:creationId xmlns:a16="http://schemas.microsoft.com/office/drawing/2014/main" id="{1FBFE25B-FDCC-634D-9899-4360F2337D7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A167B176-2861-DD44-A40F-AF55A37C41C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D07A2E7-120B-0E45-BB79-581FD0004238}"/>
              </a:ext>
            </a:extLst>
          </p:cNvPr>
          <p:cNvSpPr>
            <a:spLocks noGrp="1"/>
          </p:cNvSpPr>
          <p:nvPr>
            <p:ph type="sldNum" sz="quarter" idx="12"/>
          </p:nvPr>
        </p:nvSpPr>
        <p:spPr/>
        <p:txBody>
          <a:bodyPr/>
          <a:lstStyle/>
          <a:p>
            <a:fld id="{6E91CC32-6A6B-4E2E-BBA1-6864F305DA26}" type="slidenum">
              <a:rPr lang="en-US" smtClean="0"/>
              <a:t>52</a:t>
            </a:fld>
            <a:endParaRPr lang="en-US"/>
          </a:p>
        </p:txBody>
      </p:sp>
      <p:pic>
        <p:nvPicPr>
          <p:cNvPr id="10241" name="Picture 1" descr="page148image4079824">
            <a:extLst>
              <a:ext uri="{FF2B5EF4-FFF2-40B4-BE49-F238E27FC236}">
                <a16:creationId xmlns:a16="http://schemas.microsoft.com/office/drawing/2014/main" id="{7D43EBEA-02B4-B94C-BFC2-FAE921FFAB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7527" y="1825625"/>
            <a:ext cx="715694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603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2A862-9CE9-E644-ADFF-EBFB6097BD20}"/>
              </a:ext>
            </a:extLst>
          </p:cNvPr>
          <p:cNvSpPr>
            <a:spLocks noGrp="1"/>
          </p:cNvSpPr>
          <p:nvPr>
            <p:ph type="title"/>
          </p:nvPr>
        </p:nvSpPr>
        <p:spPr/>
        <p:txBody>
          <a:bodyPr/>
          <a:lstStyle/>
          <a:p>
            <a:r>
              <a:rPr lang="en-IN" sz="4400" b="1" dirty="0">
                <a:effectLst/>
                <a:latin typeface="TimesNewRomanPS"/>
              </a:rPr>
              <a:t>Cellular (4G/LTE) </a:t>
            </a:r>
            <a:endParaRPr lang="en-US" dirty="0"/>
          </a:p>
        </p:txBody>
      </p:sp>
      <p:sp>
        <p:nvSpPr>
          <p:cNvPr id="3" name="Content Placeholder 2">
            <a:extLst>
              <a:ext uri="{FF2B5EF4-FFF2-40B4-BE49-F238E27FC236}">
                <a16:creationId xmlns:a16="http://schemas.microsoft.com/office/drawing/2014/main" id="{FE1D6ADE-C0C6-0A44-9791-0DEC8B76FAF3}"/>
              </a:ext>
            </a:extLst>
          </p:cNvPr>
          <p:cNvSpPr>
            <a:spLocks noGrp="1"/>
          </p:cNvSpPr>
          <p:nvPr>
            <p:ph idx="1"/>
          </p:nvPr>
        </p:nvSpPr>
        <p:spPr>
          <a:xfrm>
            <a:off x="838200" y="1433739"/>
            <a:ext cx="10515600" cy="4351338"/>
          </a:xfrm>
        </p:spPr>
        <p:txBody>
          <a:bodyPr>
            <a:noAutofit/>
          </a:bodyPr>
          <a:lstStyle/>
          <a:p>
            <a:r>
              <a:rPr lang="en-IN" sz="2000" dirty="0">
                <a:effectLst/>
                <a:latin typeface="TimesNewRomanPSMT"/>
              </a:rPr>
              <a:t>A newer category, </a:t>
            </a:r>
            <a:r>
              <a:rPr lang="en-IN" sz="2000" b="1" dirty="0">
                <a:effectLst/>
                <a:latin typeface="TimesNewRomanPS"/>
              </a:rPr>
              <a:t>LTE Category 0 </a:t>
            </a:r>
            <a:r>
              <a:rPr lang="en-IN" sz="2000" dirty="0">
                <a:effectLst/>
                <a:latin typeface="TimesNewRomanPSMT"/>
              </a:rPr>
              <a:t>(</a:t>
            </a:r>
            <a:r>
              <a:rPr lang="en-IN" sz="2000" b="1" dirty="0">
                <a:effectLst/>
                <a:latin typeface="TimesNewRomanPS"/>
              </a:rPr>
              <a:t>LTE Cat 0</a:t>
            </a:r>
            <a:r>
              <a:rPr lang="en-IN" sz="2000" dirty="0">
                <a:effectLst/>
                <a:latin typeface="TimesNewRomanPSMT"/>
              </a:rPr>
              <a:t>), is designed for IoT requirements. It has lower data rates, capped at 1 Mbit/s maximum. LTE Cat 0 also reduces bandwidth ranges, which allows for significant complexity reduction. It is still able to operate on all existing LTE networks and supports low power constrained IoT devices. </a:t>
            </a:r>
            <a:endParaRPr lang="en-IN" sz="2000" dirty="0"/>
          </a:p>
          <a:p>
            <a:r>
              <a:rPr lang="en-IN" sz="2000" dirty="0">
                <a:effectLst/>
                <a:latin typeface="TimesNewRomanPSMT"/>
              </a:rPr>
              <a:t>Cellular coverage is not available in all areas, though. There are still some places where you will not find a signal. For analytics, this means that if your IoT device moves around, it could venture into an area without a signal. Data could be lost in this case, unless it is buffered until the signal is recovered. </a:t>
            </a:r>
            <a:endParaRPr lang="en-IN" sz="2000" dirty="0"/>
          </a:p>
          <a:p>
            <a:pPr marL="0" indent="0">
              <a:buNone/>
            </a:pPr>
            <a:r>
              <a:rPr lang="en-IN" sz="2000" b="1" dirty="0">
                <a:effectLst/>
                <a:latin typeface="TimesNewRomanPS"/>
              </a:rPr>
              <a:t>Common use cases </a:t>
            </a:r>
            <a:endParaRPr lang="en-IN" sz="2000" dirty="0"/>
          </a:p>
          <a:p>
            <a:pPr marL="0" indent="0">
              <a:buNone/>
            </a:pPr>
            <a:r>
              <a:rPr lang="en-IN" sz="2000" dirty="0">
                <a:effectLst/>
                <a:latin typeface="TimesNewRomanPSMT"/>
              </a:rPr>
              <a:t>Cellular is commonly used in the follow applications: </a:t>
            </a:r>
            <a:endParaRPr lang="en-IN" sz="2000" dirty="0"/>
          </a:p>
          <a:p>
            <a:r>
              <a:rPr lang="en-IN" sz="2000" dirty="0">
                <a:effectLst/>
                <a:latin typeface="TimesNewRomanPSMT"/>
              </a:rPr>
              <a:t>Freight tracking</a:t>
            </a:r>
          </a:p>
          <a:p>
            <a:r>
              <a:rPr lang="en-IN" sz="2000" dirty="0">
                <a:effectLst/>
                <a:latin typeface="TimesNewRomanPSMT"/>
              </a:rPr>
              <a:t>Vehicle connectivity (telematics) </a:t>
            </a:r>
          </a:p>
          <a:p>
            <a:r>
              <a:rPr lang="en-IN" sz="2000" dirty="0">
                <a:effectLst/>
                <a:latin typeface="TimesNewRomanPSMT"/>
              </a:rPr>
              <a:t>Smartphones (obviously) </a:t>
            </a:r>
          </a:p>
          <a:p>
            <a:r>
              <a:rPr lang="en-IN" sz="2000" dirty="0">
                <a:effectLst/>
                <a:latin typeface="TimesNewRomanPSMT"/>
              </a:rPr>
              <a:t>Remote equipment monitoring </a:t>
            </a:r>
            <a:endParaRPr lang="en-IN" sz="2000" dirty="0"/>
          </a:p>
          <a:p>
            <a:endParaRPr lang="en-US" sz="2000" dirty="0"/>
          </a:p>
        </p:txBody>
      </p:sp>
      <p:sp>
        <p:nvSpPr>
          <p:cNvPr id="4" name="Date Placeholder 3">
            <a:extLst>
              <a:ext uri="{FF2B5EF4-FFF2-40B4-BE49-F238E27FC236}">
                <a16:creationId xmlns:a16="http://schemas.microsoft.com/office/drawing/2014/main" id="{702FCA03-FC2B-5244-B48D-182408B70DC7}"/>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E76CD23B-1879-C440-9817-32415095655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BB33B36-74FC-0F44-866A-90A9C3CE5C01}"/>
              </a:ext>
            </a:extLst>
          </p:cNvPr>
          <p:cNvSpPr>
            <a:spLocks noGrp="1"/>
          </p:cNvSpPr>
          <p:nvPr>
            <p:ph type="sldNum" sz="quarter" idx="12"/>
          </p:nvPr>
        </p:nvSpPr>
        <p:spPr/>
        <p:txBody>
          <a:bodyPr/>
          <a:lstStyle/>
          <a:p>
            <a:fld id="{6E91CC32-6A6B-4E2E-BBA1-6864F305DA26}" type="slidenum">
              <a:rPr lang="en-US" smtClean="0"/>
              <a:t>53</a:t>
            </a:fld>
            <a:endParaRPr lang="en-US"/>
          </a:p>
        </p:txBody>
      </p:sp>
    </p:spTree>
    <p:extLst>
      <p:ext uri="{BB962C8B-B14F-4D97-AF65-F5344CB8AC3E}">
        <p14:creationId xmlns:p14="http://schemas.microsoft.com/office/powerpoint/2010/main" val="493269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472F4-C301-2241-AC6A-6D09DCDF651F}"/>
              </a:ext>
            </a:extLst>
          </p:cNvPr>
          <p:cNvSpPr>
            <a:spLocks noGrp="1"/>
          </p:cNvSpPr>
          <p:nvPr>
            <p:ph type="title"/>
          </p:nvPr>
        </p:nvSpPr>
        <p:spPr/>
        <p:txBody>
          <a:bodyPr/>
          <a:lstStyle/>
          <a:p>
            <a:r>
              <a:rPr lang="en-IN" sz="4400" b="1" dirty="0">
                <a:effectLst/>
                <a:latin typeface="TimesNewRomanPS"/>
              </a:rPr>
              <a:t>IoT networking data messaging protocols </a:t>
            </a:r>
            <a:endParaRPr lang="en-US" dirty="0"/>
          </a:p>
        </p:txBody>
      </p:sp>
      <p:sp>
        <p:nvSpPr>
          <p:cNvPr id="3" name="Content Placeholder 2">
            <a:extLst>
              <a:ext uri="{FF2B5EF4-FFF2-40B4-BE49-F238E27FC236}">
                <a16:creationId xmlns:a16="http://schemas.microsoft.com/office/drawing/2014/main" id="{7CC05805-0331-3447-87E8-AC58698EBFD6}"/>
              </a:ext>
            </a:extLst>
          </p:cNvPr>
          <p:cNvSpPr>
            <a:spLocks noGrp="1"/>
          </p:cNvSpPr>
          <p:nvPr>
            <p:ph idx="1"/>
          </p:nvPr>
        </p:nvSpPr>
        <p:spPr/>
        <p:txBody>
          <a:bodyPr/>
          <a:lstStyle/>
          <a:p>
            <a:r>
              <a:rPr lang="en-IN" sz="1800" dirty="0">
                <a:effectLst/>
                <a:latin typeface="TimesNewRomanPSMT"/>
              </a:rPr>
              <a:t>There are many strategies that IoT networked devices use to transfer data messages. Although connectivity and data messaging can sometimes blend together, we will discuss them separately for simplicity. </a:t>
            </a:r>
            <a:endParaRPr lang="en-IN" dirty="0"/>
          </a:p>
          <a:p>
            <a:r>
              <a:rPr lang="en-IN" sz="1800" b="1" dirty="0">
                <a:effectLst/>
                <a:latin typeface="TimesNewRomanPS"/>
              </a:rPr>
              <a:t>Message Queue Telemetry Transport (MQTT) </a:t>
            </a:r>
          </a:p>
          <a:p>
            <a:r>
              <a:rPr lang="en-IN" sz="1800" b="1" dirty="0">
                <a:effectLst/>
                <a:latin typeface="TimesNewRomanPS"/>
              </a:rPr>
              <a:t>Hyper-Text Transport Protocol (HTTP) </a:t>
            </a:r>
            <a:endParaRPr lang="en-IN" dirty="0"/>
          </a:p>
          <a:p>
            <a:r>
              <a:rPr lang="en-IN" sz="1800" b="1" dirty="0">
                <a:effectLst/>
                <a:latin typeface="TimesNewRomanPS"/>
              </a:rPr>
              <a:t>Constrained Application Protocol (CoAP) </a:t>
            </a:r>
            <a:endParaRPr lang="en-IN" dirty="0"/>
          </a:p>
          <a:p>
            <a:endParaRPr lang="en-IN" dirty="0"/>
          </a:p>
          <a:p>
            <a:endParaRPr lang="en-US" dirty="0"/>
          </a:p>
        </p:txBody>
      </p:sp>
      <p:sp>
        <p:nvSpPr>
          <p:cNvPr id="4" name="Date Placeholder 3">
            <a:extLst>
              <a:ext uri="{FF2B5EF4-FFF2-40B4-BE49-F238E27FC236}">
                <a16:creationId xmlns:a16="http://schemas.microsoft.com/office/drawing/2014/main" id="{3AB47165-6898-814C-A3CD-EC1727443079}"/>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B5556113-3434-6D49-8716-361C0276441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6D2E3D2-06C7-4940-A131-F85C542C6A0A}"/>
              </a:ext>
            </a:extLst>
          </p:cNvPr>
          <p:cNvSpPr>
            <a:spLocks noGrp="1"/>
          </p:cNvSpPr>
          <p:nvPr>
            <p:ph type="sldNum" sz="quarter" idx="12"/>
          </p:nvPr>
        </p:nvSpPr>
        <p:spPr/>
        <p:txBody>
          <a:bodyPr/>
          <a:lstStyle/>
          <a:p>
            <a:fld id="{6E91CC32-6A6B-4E2E-BBA1-6864F305DA26}" type="slidenum">
              <a:rPr lang="en-US" smtClean="0"/>
              <a:t>54</a:t>
            </a:fld>
            <a:endParaRPr lang="en-US"/>
          </a:p>
        </p:txBody>
      </p:sp>
    </p:spTree>
    <p:extLst>
      <p:ext uri="{BB962C8B-B14F-4D97-AF65-F5344CB8AC3E}">
        <p14:creationId xmlns:p14="http://schemas.microsoft.com/office/powerpoint/2010/main" val="1433394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6D94-0348-1A42-9AD0-650023217A53}"/>
              </a:ext>
            </a:extLst>
          </p:cNvPr>
          <p:cNvSpPr>
            <a:spLocks noGrp="1"/>
          </p:cNvSpPr>
          <p:nvPr>
            <p:ph type="title"/>
          </p:nvPr>
        </p:nvSpPr>
        <p:spPr/>
        <p:txBody>
          <a:bodyPr>
            <a:normAutofit/>
          </a:bodyPr>
          <a:lstStyle/>
          <a:p>
            <a:r>
              <a:rPr lang="en-IN" b="1" dirty="0">
                <a:effectLst/>
                <a:latin typeface="TimesNewRomanPS"/>
              </a:rPr>
              <a:t>Message Queue Telemetry Transport (MQTT) </a:t>
            </a:r>
            <a:endParaRPr lang="en-US" dirty="0"/>
          </a:p>
        </p:txBody>
      </p:sp>
      <p:sp>
        <p:nvSpPr>
          <p:cNvPr id="3" name="Content Placeholder 2">
            <a:extLst>
              <a:ext uri="{FF2B5EF4-FFF2-40B4-BE49-F238E27FC236}">
                <a16:creationId xmlns:a16="http://schemas.microsoft.com/office/drawing/2014/main" id="{0E98E6A4-D079-0D46-BE32-3D4C1820F5CD}"/>
              </a:ext>
            </a:extLst>
          </p:cNvPr>
          <p:cNvSpPr>
            <a:spLocks noGrp="1"/>
          </p:cNvSpPr>
          <p:nvPr>
            <p:ph idx="1"/>
          </p:nvPr>
        </p:nvSpPr>
        <p:spPr>
          <a:xfrm>
            <a:off x="351311" y="1671863"/>
            <a:ext cx="6132615" cy="4351338"/>
          </a:xfrm>
        </p:spPr>
        <p:txBody>
          <a:bodyPr>
            <a:noAutofit/>
          </a:bodyPr>
          <a:lstStyle/>
          <a:p>
            <a:pPr algn="just"/>
            <a:r>
              <a:rPr lang="en-IN" sz="2400" dirty="0">
                <a:effectLst/>
                <a:latin typeface="TimesNewRomanPSMT"/>
              </a:rPr>
              <a:t>MQTT is the most common data messaging protocol associated with IoT.</a:t>
            </a:r>
          </a:p>
          <a:p>
            <a:pPr algn="just"/>
            <a:r>
              <a:rPr lang="en-IN" sz="2400" dirty="0">
                <a:effectLst/>
                <a:latin typeface="TimesNewRomanPSMT"/>
              </a:rPr>
              <a:t> It is supported by all the major cloud infrastructure providers (AWS, Microsoft, and Google). And it is most likely the protocol that is being used to deliver your data. </a:t>
            </a:r>
          </a:p>
          <a:p>
            <a:pPr algn="just"/>
            <a:r>
              <a:rPr lang="en-IN" sz="2400" dirty="0">
                <a:effectLst/>
                <a:latin typeface="TimesNewRomanPSMT"/>
              </a:rPr>
              <a:t>It was designed for minimal power loss and minimal bandwidth requirements. </a:t>
            </a:r>
          </a:p>
          <a:p>
            <a:pPr algn="just"/>
            <a:r>
              <a:rPr lang="en-IN" sz="2400" dirty="0">
                <a:effectLst/>
                <a:latin typeface="TimesNewRomanPSMT"/>
              </a:rPr>
              <a:t>It originated to support remote oil and gas use cases over satellite communication networks.</a:t>
            </a:r>
          </a:p>
          <a:p>
            <a:pPr algn="just"/>
            <a:r>
              <a:rPr lang="en-IN" sz="2400" dirty="0">
                <a:effectLst/>
                <a:latin typeface="TimesNewRomanPSMT"/>
              </a:rPr>
              <a:t> It translated well into the broader IoT world as it developed in recent years. </a:t>
            </a:r>
            <a:endParaRPr lang="en-IN" sz="2400" dirty="0"/>
          </a:p>
          <a:p>
            <a:endParaRPr lang="en-US" sz="2400" dirty="0"/>
          </a:p>
        </p:txBody>
      </p:sp>
      <p:sp>
        <p:nvSpPr>
          <p:cNvPr id="4" name="Date Placeholder 3">
            <a:extLst>
              <a:ext uri="{FF2B5EF4-FFF2-40B4-BE49-F238E27FC236}">
                <a16:creationId xmlns:a16="http://schemas.microsoft.com/office/drawing/2014/main" id="{66372B09-4C0C-A348-8B2F-F67BB7868FC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F65B59D-9C1C-9148-ACEF-ADEC54F54D6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FB525FB-2B2C-9246-90AF-269CF3D58A0A}"/>
              </a:ext>
            </a:extLst>
          </p:cNvPr>
          <p:cNvSpPr>
            <a:spLocks noGrp="1"/>
          </p:cNvSpPr>
          <p:nvPr>
            <p:ph type="sldNum" sz="quarter" idx="12"/>
          </p:nvPr>
        </p:nvSpPr>
        <p:spPr/>
        <p:txBody>
          <a:bodyPr/>
          <a:lstStyle/>
          <a:p>
            <a:fld id="{6E91CC32-6A6B-4E2E-BBA1-6864F305DA26}" type="slidenum">
              <a:rPr lang="en-US" smtClean="0"/>
              <a:t>55</a:t>
            </a:fld>
            <a:endParaRPr lang="en-US"/>
          </a:p>
        </p:txBody>
      </p:sp>
      <p:pic>
        <p:nvPicPr>
          <p:cNvPr id="11265" name="Picture 1" descr="page154image14531200">
            <a:extLst>
              <a:ext uri="{FF2B5EF4-FFF2-40B4-BE49-F238E27FC236}">
                <a16:creationId xmlns:a16="http://schemas.microsoft.com/office/drawing/2014/main" id="{F49E74BE-CAD0-CE45-9E45-A64093F5F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age154image14525440">
            <a:extLst>
              <a:ext uri="{FF2B5EF4-FFF2-40B4-BE49-F238E27FC236}">
                <a16:creationId xmlns:a16="http://schemas.microsoft.com/office/drawing/2014/main" id="{E0D0F483-5A3C-AD4D-8FE0-C4C013006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page154image14526976">
            <a:extLst>
              <a:ext uri="{FF2B5EF4-FFF2-40B4-BE49-F238E27FC236}">
                <a16:creationId xmlns:a16="http://schemas.microsoft.com/office/drawing/2014/main" id="{75824964-78D0-ED40-9CFB-0807F3A9B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age154image3235760">
            <a:extLst>
              <a:ext uri="{FF2B5EF4-FFF2-40B4-BE49-F238E27FC236}">
                <a16:creationId xmlns:a16="http://schemas.microsoft.com/office/drawing/2014/main" id="{A37AC041-55DE-2B4C-9207-B3A7B590F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306" y="1892382"/>
            <a:ext cx="5202382" cy="3772148"/>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page154image14519872">
            <a:extLst>
              <a:ext uri="{FF2B5EF4-FFF2-40B4-BE49-F238E27FC236}">
                <a16:creationId xmlns:a16="http://schemas.microsoft.com/office/drawing/2014/main" id="{C244842C-45AB-A748-AA0D-63867107A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832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6D94-0348-1A42-9AD0-650023217A53}"/>
              </a:ext>
            </a:extLst>
          </p:cNvPr>
          <p:cNvSpPr>
            <a:spLocks noGrp="1"/>
          </p:cNvSpPr>
          <p:nvPr>
            <p:ph type="title"/>
          </p:nvPr>
        </p:nvSpPr>
        <p:spPr/>
        <p:txBody>
          <a:bodyPr>
            <a:normAutofit/>
          </a:bodyPr>
          <a:lstStyle/>
          <a:p>
            <a:r>
              <a:rPr lang="en-IN" b="1" dirty="0">
                <a:effectLst/>
                <a:latin typeface="TimesNewRomanPS"/>
              </a:rPr>
              <a:t>Message Queue Telemetry Transport (MQTT) </a:t>
            </a:r>
            <a:endParaRPr lang="en-US" dirty="0"/>
          </a:p>
        </p:txBody>
      </p:sp>
      <p:sp>
        <p:nvSpPr>
          <p:cNvPr id="3" name="Content Placeholder 2">
            <a:extLst>
              <a:ext uri="{FF2B5EF4-FFF2-40B4-BE49-F238E27FC236}">
                <a16:creationId xmlns:a16="http://schemas.microsoft.com/office/drawing/2014/main" id="{0E98E6A4-D079-0D46-BE32-3D4C1820F5CD}"/>
              </a:ext>
            </a:extLst>
          </p:cNvPr>
          <p:cNvSpPr>
            <a:spLocks noGrp="1"/>
          </p:cNvSpPr>
          <p:nvPr>
            <p:ph idx="1"/>
          </p:nvPr>
        </p:nvSpPr>
        <p:spPr>
          <a:xfrm>
            <a:off x="755071" y="1847850"/>
            <a:ext cx="10906497" cy="4351338"/>
          </a:xfrm>
        </p:spPr>
        <p:txBody>
          <a:bodyPr>
            <a:noAutofit/>
          </a:bodyPr>
          <a:lstStyle/>
          <a:p>
            <a:pPr fontAlgn="base"/>
            <a:r>
              <a:rPr lang="en-IN" sz="2400" b="0" i="0" u="none" strike="noStrike" dirty="0">
                <a:solidFill>
                  <a:srgbClr val="273239"/>
                </a:solidFill>
                <a:effectLst/>
                <a:latin typeface="var(--font-secondary)"/>
              </a:rPr>
              <a:t>Message Queuing Telemetry Transport, or MQTT, is a communications protocol designed for Internet of Things devices with </a:t>
            </a:r>
            <a:r>
              <a:rPr lang="en-IN" sz="2400" b="0" i="0" u="none" strike="noStrike" dirty="0">
                <a:solidFill>
                  <a:srgbClr val="FF0000"/>
                </a:solidFill>
                <a:effectLst/>
                <a:latin typeface="var(--font-secondary)"/>
              </a:rPr>
              <a:t>extremely high latency and restricted low bandwidth.</a:t>
            </a:r>
            <a:r>
              <a:rPr lang="en-IN" sz="2400" b="0" i="0" u="none" strike="noStrike" dirty="0">
                <a:solidFill>
                  <a:srgbClr val="273239"/>
                </a:solidFill>
                <a:effectLst/>
                <a:latin typeface="var(--font-secondary)"/>
              </a:rPr>
              <a:t> </a:t>
            </a:r>
          </a:p>
          <a:p>
            <a:pPr fontAlgn="base"/>
            <a:r>
              <a:rPr lang="en-IN" sz="2400" b="0" i="0" u="none" strike="noStrike" dirty="0">
                <a:solidFill>
                  <a:srgbClr val="273239"/>
                </a:solidFill>
                <a:effectLst/>
                <a:latin typeface="var(--font-secondary)"/>
              </a:rPr>
              <a:t>Message Queuing Telemetry Transport is a perfect protocol for machine-to-machine (M2M) communication since it is designed specifically for low-bandwidth, high-latency settings.</a:t>
            </a:r>
          </a:p>
          <a:p>
            <a:r>
              <a:rPr lang="en-IN" sz="2400" b="1" i="0" u="none" strike="noStrike" dirty="0">
                <a:solidFill>
                  <a:srgbClr val="273239"/>
                </a:solidFill>
                <a:effectLst/>
                <a:latin typeface="Nunito" pitchFamily="2" charset="77"/>
              </a:rPr>
              <a:t>MQTT</a:t>
            </a:r>
            <a:r>
              <a:rPr lang="en-IN" sz="2400" b="0" i="0" u="none" strike="noStrike" dirty="0">
                <a:solidFill>
                  <a:srgbClr val="273239"/>
                </a:solidFill>
                <a:effectLst/>
                <a:latin typeface="Nunito" pitchFamily="2" charset="77"/>
              </a:rPr>
              <a:t> is a simple, lightweight messaging protocol used to establish communication between multiple devices. </a:t>
            </a:r>
          </a:p>
          <a:p>
            <a:r>
              <a:rPr lang="en-IN" sz="2400" b="0" i="0" u="none" strike="noStrike" dirty="0">
                <a:solidFill>
                  <a:srgbClr val="273239"/>
                </a:solidFill>
                <a:effectLst/>
                <a:latin typeface="Nunito" pitchFamily="2" charset="77"/>
              </a:rPr>
              <a:t>It is a TCP-based protocol relying on the publish-subscribe model. This communication protocol is suitable for transmitting data between resource-constrained devices having </a:t>
            </a:r>
            <a:r>
              <a:rPr lang="en-IN" sz="2400" b="0" i="0" u="none" strike="noStrike" dirty="0">
                <a:solidFill>
                  <a:srgbClr val="FF0000"/>
                </a:solidFill>
                <a:effectLst/>
                <a:latin typeface="Nunito" pitchFamily="2" charset="77"/>
              </a:rPr>
              <a:t>low bandwidth and low power requirements</a:t>
            </a:r>
            <a:endParaRPr lang="en-US" sz="2400" dirty="0">
              <a:solidFill>
                <a:srgbClr val="FF0000"/>
              </a:solidFill>
            </a:endParaRPr>
          </a:p>
        </p:txBody>
      </p:sp>
      <p:sp>
        <p:nvSpPr>
          <p:cNvPr id="4" name="Date Placeholder 3">
            <a:extLst>
              <a:ext uri="{FF2B5EF4-FFF2-40B4-BE49-F238E27FC236}">
                <a16:creationId xmlns:a16="http://schemas.microsoft.com/office/drawing/2014/main" id="{66372B09-4C0C-A348-8B2F-F67BB7868FC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F65B59D-9C1C-9148-ACEF-ADEC54F54D6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FB525FB-2B2C-9246-90AF-269CF3D58A0A}"/>
              </a:ext>
            </a:extLst>
          </p:cNvPr>
          <p:cNvSpPr>
            <a:spLocks noGrp="1"/>
          </p:cNvSpPr>
          <p:nvPr>
            <p:ph type="sldNum" sz="quarter" idx="12"/>
          </p:nvPr>
        </p:nvSpPr>
        <p:spPr/>
        <p:txBody>
          <a:bodyPr/>
          <a:lstStyle/>
          <a:p>
            <a:fld id="{6E91CC32-6A6B-4E2E-BBA1-6864F305DA26}" type="slidenum">
              <a:rPr lang="en-US" smtClean="0"/>
              <a:t>56</a:t>
            </a:fld>
            <a:endParaRPr lang="en-US"/>
          </a:p>
        </p:txBody>
      </p:sp>
      <p:pic>
        <p:nvPicPr>
          <p:cNvPr id="11265" name="Picture 1" descr="page154image14531200">
            <a:extLst>
              <a:ext uri="{FF2B5EF4-FFF2-40B4-BE49-F238E27FC236}">
                <a16:creationId xmlns:a16="http://schemas.microsoft.com/office/drawing/2014/main" id="{F49E74BE-CAD0-CE45-9E45-A64093F5F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age154image14525440">
            <a:extLst>
              <a:ext uri="{FF2B5EF4-FFF2-40B4-BE49-F238E27FC236}">
                <a16:creationId xmlns:a16="http://schemas.microsoft.com/office/drawing/2014/main" id="{E0D0F483-5A3C-AD4D-8FE0-C4C013006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page154image14526976">
            <a:extLst>
              <a:ext uri="{FF2B5EF4-FFF2-40B4-BE49-F238E27FC236}">
                <a16:creationId xmlns:a16="http://schemas.microsoft.com/office/drawing/2014/main" id="{75824964-78D0-ED40-9CFB-0807F3A9B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page154image14519872">
            <a:extLst>
              <a:ext uri="{FF2B5EF4-FFF2-40B4-BE49-F238E27FC236}">
                <a16:creationId xmlns:a16="http://schemas.microsoft.com/office/drawing/2014/main" id="{C244842C-45AB-A748-AA0D-63867107A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63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6D94-0348-1A42-9AD0-650023217A53}"/>
              </a:ext>
            </a:extLst>
          </p:cNvPr>
          <p:cNvSpPr>
            <a:spLocks noGrp="1"/>
          </p:cNvSpPr>
          <p:nvPr>
            <p:ph type="title"/>
          </p:nvPr>
        </p:nvSpPr>
        <p:spPr>
          <a:xfrm>
            <a:off x="838200" y="136525"/>
            <a:ext cx="10515600" cy="1325563"/>
          </a:xfrm>
        </p:spPr>
        <p:txBody>
          <a:bodyPr>
            <a:normAutofit/>
          </a:bodyPr>
          <a:lstStyle/>
          <a:p>
            <a:r>
              <a:rPr lang="en-IN" b="1" dirty="0">
                <a:effectLst/>
                <a:latin typeface="TimesNewRomanPS"/>
              </a:rPr>
              <a:t>Message Queue Telemetry Transport (MQTT) </a:t>
            </a:r>
            <a:endParaRPr lang="en-US" dirty="0"/>
          </a:p>
        </p:txBody>
      </p:sp>
      <p:sp>
        <p:nvSpPr>
          <p:cNvPr id="3" name="Content Placeholder 2">
            <a:extLst>
              <a:ext uri="{FF2B5EF4-FFF2-40B4-BE49-F238E27FC236}">
                <a16:creationId xmlns:a16="http://schemas.microsoft.com/office/drawing/2014/main" id="{0E98E6A4-D079-0D46-BE32-3D4C1820F5CD}"/>
              </a:ext>
            </a:extLst>
          </p:cNvPr>
          <p:cNvSpPr>
            <a:spLocks noGrp="1"/>
          </p:cNvSpPr>
          <p:nvPr>
            <p:ph idx="1"/>
          </p:nvPr>
        </p:nvSpPr>
        <p:spPr>
          <a:xfrm>
            <a:off x="755071" y="1462088"/>
            <a:ext cx="10926950" cy="4735182"/>
          </a:xfrm>
        </p:spPr>
        <p:txBody>
          <a:bodyPr>
            <a:noAutofit/>
          </a:bodyPr>
          <a:lstStyle/>
          <a:p>
            <a:pPr marL="0" indent="0" algn="l" fontAlgn="base">
              <a:buNone/>
            </a:pPr>
            <a:r>
              <a:rPr lang="en-IN" sz="1800" b="1" i="0" u="none" strike="noStrike" dirty="0">
                <a:solidFill>
                  <a:srgbClr val="273239"/>
                </a:solidFill>
                <a:effectLst/>
                <a:latin typeface="Nunito" pitchFamily="2" charset="77"/>
              </a:rPr>
              <a:t>Publish-Subscribe Model </a:t>
            </a:r>
          </a:p>
          <a:p>
            <a:pPr algn="l" rtl="0" fontAlgn="base"/>
            <a:r>
              <a:rPr lang="en-IN" sz="1800" b="0" i="0" u="none" strike="noStrike" dirty="0">
                <a:solidFill>
                  <a:srgbClr val="273239"/>
                </a:solidFill>
                <a:effectLst/>
                <a:latin typeface="Nunito" pitchFamily="2" charset="77"/>
              </a:rPr>
              <a:t>This model involves multiple clients interacting with each other, without having any direct connection established between them.</a:t>
            </a:r>
          </a:p>
          <a:p>
            <a:pPr algn="l" rtl="0" fontAlgn="base"/>
            <a:r>
              <a:rPr lang="en-IN" sz="1800" b="0" i="0" u="none" strike="noStrike" dirty="0">
                <a:solidFill>
                  <a:srgbClr val="273239"/>
                </a:solidFill>
                <a:effectLst/>
                <a:latin typeface="Nunito" pitchFamily="2" charset="77"/>
              </a:rPr>
              <a:t> All clients communicate with other clients only via a third party known as a Broker.</a:t>
            </a:r>
          </a:p>
          <a:p>
            <a:pPr marL="0" indent="0" algn="l" fontAlgn="base">
              <a:buNone/>
            </a:pPr>
            <a:r>
              <a:rPr lang="en-IN" sz="1800" b="1" i="0" u="none" strike="noStrike" dirty="0">
                <a:solidFill>
                  <a:srgbClr val="273239"/>
                </a:solidFill>
                <a:effectLst/>
                <a:latin typeface="Nunito" pitchFamily="2" charset="77"/>
              </a:rPr>
              <a:t>MQTT Client and Broker </a:t>
            </a:r>
          </a:p>
          <a:p>
            <a:pPr algn="l" rtl="0" fontAlgn="base"/>
            <a:r>
              <a:rPr lang="en-IN" sz="1800" b="0" i="0" u="none" strike="noStrike" dirty="0">
                <a:solidFill>
                  <a:srgbClr val="273239"/>
                </a:solidFill>
                <a:effectLst/>
                <a:latin typeface="Nunito" pitchFamily="2" charset="77"/>
              </a:rPr>
              <a:t>Clients publish messages on different topics to brokers. </a:t>
            </a:r>
          </a:p>
          <a:p>
            <a:pPr algn="l" rtl="0" fontAlgn="base"/>
            <a:r>
              <a:rPr lang="en-IN" sz="1800" b="0" i="0" u="none" strike="noStrike" dirty="0">
                <a:solidFill>
                  <a:srgbClr val="273239"/>
                </a:solidFill>
                <a:effectLst/>
                <a:latin typeface="Nunito" pitchFamily="2" charset="77"/>
              </a:rPr>
              <a:t>The broker is the central server that receives these messages and filters them based on their topics. </a:t>
            </a:r>
          </a:p>
          <a:p>
            <a:pPr algn="l" rtl="0" fontAlgn="base"/>
            <a:r>
              <a:rPr lang="en-IN" sz="1800" b="0" i="0" u="none" strike="noStrike" dirty="0">
                <a:solidFill>
                  <a:srgbClr val="273239"/>
                </a:solidFill>
                <a:effectLst/>
                <a:latin typeface="Nunito" pitchFamily="2" charset="77"/>
              </a:rPr>
              <a:t>It then sends these messages to respective clients that have subscribed to those different topics. </a:t>
            </a:r>
          </a:p>
          <a:p>
            <a:pPr algn="l" rtl="0" fontAlgn="base"/>
            <a:r>
              <a:rPr lang="en-IN" sz="1800" b="0" i="0" u="none" strike="noStrike" dirty="0">
                <a:solidFill>
                  <a:srgbClr val="273239"/>
                </a:solidFill>
                <a:effectLst/>
                <a:latin typeface="Nunito" pitchFamily="2" charset="77"/>
              </a:rPr>
              <a:t>The heart of any publish/subscribe protocol is the MQTT broker. A broker can handle up to thousands of concurrently connected MQTT customers, depending on how it is implemented. </a:t>
            </a:r>
          </a:p>
          <a:p>
            <a:pPr algn="l" rtl="0" fontAlgn="base"/>
            <a:r>
              <a:rPr lang="en-IN" sz="1800" b="0" i="0" u="none" strike="noStrike" dirty="0">
                <a:solidFill>
                  <a:srgbClr val="273239"/>
                </a:solidFill>
                <a:effectLst/>
                <a:latin typeface="Nunito" pitchFamily="2" charset="77"/>
              </a:rPr>
              <a:t>All communications must be received by the broker, who will then sort them, ascertain who subscribed to each one, and deliver the messages to the clients who have subscribed. </a:t>
            </a:r>
          </a:p>
          <a:p>
            <a:pPr algn="l" rtl="0" fontAlgn="base"/>
            <a:r>
              <a:rPr lang="en-IN" sz="1800" b="0" i="0" u="none" strike="noStrike" dirty="0">
                <a:solidFill>
                  <a:srgbClr val="273239"/>
                </a:solidFill>
                <a:effectLst/>
                <a:latin typeface="Nunito" pitchFamily="2" charset="77"/>
              </a:rPr>
              <a:t>All persistent customers’ sessions, including missed messages and subscriptions, are likewise kept by the Broker.</a:t>
            </a:r>
          </a:p>
          <a:p>
            <a:pPr marL="0" indent="0">
              <a:buNone/>
            </a:pPr>
            <a:endParaRPr lang="en-IN" sz="1800" dirty="0">
              <a:effectLst/>
              <a:latin typeface="TimesNewRomanPSMT"/>
            </a:endParaRPr>
          </a:p>
          <a:p>
            <a:endParaRPr lang="en-US" sz="1800" dirty="0"/>
          </a:p>
        </p:txBody>
      </p:sp>
      <p:sp>
        <p:nvSpPr>
          <p:cNvPr id="4" name="Date Placeholder 3">
            <a:extLst>
              <a:ext uri="{FF2B5EF4-FFF2-40B4-BE49-F238E27FC236}">
                <a16:creationId xmlns:a16="http://schemas.microsoft.com/office/drawing/2014/main" id="{66372B09-4C0C-A348-8B2F-F67BB7868FC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F65B59D-9C1C-9148-ACEF-ADEC54F54D6C}"/>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FB525FB-2B2C-9246-90AF-269CF3D58A0A}"/>
              </a:ext>
            </a:extLst>
          </p:cNvPr>
          <p:cNvSpPr>
            <a:spLocks noGrp="1"/>
          </p:cNvSpPr>
          <p:nvPr>
            <p:ph type="sldNum" sz="quarter" idx="12"/>
          </p:nvPr>
        </p:nvSpPr>
        <p:spPr/>
        <p:txBody>
          <a:bodyPr/>
          <a:lstStyle/>
          <a:p>
            <a:fld id="{6E91CC32-6A6B-4E2E-BBA1-6864F305DA26}" type="slidenum">
              <a:rPr lang="en-US" smtClean="0"/>
              <a:t>57</a:t>
            </a:fld>
            <a:endParaRPr lang="en-US"/>
          </a:p>
        </p:txBody>
      </p:sp>
      <p:pic>
        <p:nvPicPr>
          <p:cNvPr id="11265" name="Picture 1" descr="page154image14531200">
            <a:extLst>
              <a:ext uri="{FF2B5EF4-FFF2-40B4-BE49-F238E27FC236}">
                <a16:creationId xmlns:a16="http://schemas.microsoft.com/office/drawing/2014/main" id="{F49E74BE-CAD0-CE45-9E45-A64093F5F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age154image14525440">
            <a:extLst>
              <a:ext uri="{FF2B5EF4-FFF2-40B4-BE49-F238E27FC236}">
                <a16:creationId xmlns:a16="http://schemas.microsoft.com/office/drawing/2014/main" id="{E0D0F483-5A3C-AD4D-8FE0-C4C013006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page154image14526976">
            <a:extLst>
              <a:ext uri="{FF2B5EF4-FFF2-40B4-BE49-F238E27FC236}">
                <a16:creationId xmlns:a16="http://schemas.microsoft.com/office/drawing/2014/main" id="{75824964-78D0-ED40-9CFB-0807F3A9B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page154image14519872">
            <a:extLst>
              <a:ext uri="{FF2B5EF4-FFF2-40B4-BE49-F238E27FC236}">
                <a16:creationId xmlns:a16="http://schemas.microsoft.com/office/drawing/2014/main" id="{C244842C-45AB-A748-AA0D-63867107A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889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6D94-0348-1A42-9AD0-650023217A53}"/>
              </a:ext>
            </a:extLst>
          </p:cNvPr>
          <p:cNvSpPr>
            <a:spLocks noGrp="1"/>
          </p:cNvSpPr>
          <p:nvPr>
            <p:ph type="title"/>
          </p:nvPr>
        </p:nvSpPr>
        <p:spPr>
          <a:xfrm>
            <a:off x="838200" y="136525"/>
            <a:ext cx="10515600" cy="1325563"/>
          </a:xfrm>
        </p:spPr>
        <p:txBody>
          <a:bodyPr>
            <a:normAutofit/>
          </a:bodyPr>
          <a:lstStyle/>
          <a:p>
            <a:r>
              <a:rPr lang="en-IN" b="1" dirty="0">
                <a:effectLst/>
                <a:latin typeface="TimesNewRomanPS"/>
              </a:rPr>
              <a:t>Message Queue Telemetry Transport (MQTT) </a:t>
            </a:r>
            <a:endParaRPr lang="en-US" dirty="0"/>
          </a:p>
        </p:txBody>
      </p:sp>
      <p:sp>
        <p:nvSpPr>
          <p:cNvPr id="3" name="Content Placeholder 2">
            <a:extLst>
              <a:ext uri="{FF2B5EF4-FFF2-40B4-BE49-F238E27FC236}">
                <a16:creationId xmlns:a16="http://schemas.microsoft.com/office/drawing/2014/main" id="{0E98E6A4-D079-0D46-BE32-3D4C1820F5CD}"/>
              </a:ext>
            </a:extLst>
          </p:cNvPr>
          <p:cNvSpPr>
            <a:spLocks noGrp="1"/>
          </p:cNvSpPr>
          <p:nvPr>
            <p:ph idx="1"/>
          </p:nvPr>
        </p:nvSpPr>
        <p:spPr>
          <a:xfrm>
            <a:off x="755071" y="1462088"/>
            <a:ext cx="10926950" cy="365125"/>
          </a:xfrm>
        </p:spPr>
        <p:txBody>
          <a:bodyPr>
            <a:noAutofit/>
          </a:bodyPr>
          <a:lstStyle/>
          <a:p>
            <a:pPr marL="0" indent="0" algn="l" fontAlgn="base">
              <a:buNone/>
            </a:pPr>
            <a:r>
              <a:rPr lang="en-IN" sz="1800" b="1" i="0" u="none" strike="noStrike" dirty="0">
                <a:solidFill>
                  <a:srgbClr val="273239"/>
                </a:solidFill>
                <a:effectLst/>
                <a:latin typeface="Nunito" pitchFamily="2" charset="77"/>
              </a:rPr>
              <a:t>Publish-Subscribe Model</a:t>
            </a:r>
          </a:p>
          <a:p>
            <a:pPr algn="l" rtl="0" fontAlgn="base"/>
            <a:r>
              <a:rPr lang="en-IN" sz="1800" dirty="0">
                <a:solidFill>
                  <a:srgbClr val="273239"/>
                </a:solidFill>
                <a:latin typeface="Nunito" pitchFamily="2" charset="77"/>
              </a:rPr>
              <a:t>C</a:t>
            </a:r>
            <a:r>
              <a:rPr lang="en-IN" sz="1800" b="0" i="0" u="none" strike="noStrike" dirty="0">
                <a:solidFill>
                  <a:srgbClr val="273239"/>
                </a:solidFill>
                <a:effectLst/>
                <a:latin typeface="Nunito" pitchFamily="2" charset="77"/>
              </a:rPr>
              <a:t>lient that has subscribed to a specific topic receives all messages published on that topic. </a:t>
            </a:r>
          </a:p>
          <a:p>
            <a:pPr algn="l" rtl="0" fontAlgn="base"/>
            <a:r>
              <a:rPr lang="en-IN" sz="1800" b="0" i="0" u="none" strike="noStrike" dirty="0">
                <a:solidFill>
                  <a:srgbClr val="273239"/>
                </a:solidFill>
                <a:effectLst/>
                <a:latin typeface="Nunito" pitchFamily="2" charset="77"/>
              </a:rPr>
              <a:t>Here the broker is central hub that receives messages, filters them, and distributes them to appropriate clients, such that both message publishers, as well as subscribers, are clients.</a:t>
            </a:r>
          </a:p>
          <a:p>
            <a:pPr marL="0" indent="0" algn="l" fontAlgn="base">
              <a:buNone/>
            </a:pPr>
            <a:r>
              <a:rPr lang="en-IN" sz="1800" b="1" i="0" u="none" strike="noStrike" dirty="0">
                <a:solidFill>
                  <a:srgbClr val="273239"/>
                </a:solidFill>
                <a:effectLst/>
                <a:latin typeface="Nunito" pitchFamily="2" charset="77"/>
              </a:rPr>
              <a:t> </a:t>
            </a:r>
          </a:p>
          <a:p>
            <a:pPr marL="0" indent="0">
              <a:buNone/>
            </a:pPr>
            <a:endParaRPr lang="en-IN" sz="1800" dirty="0">
              <a:effectLst/>
              <a:latin typeface="TimesNewRomanPSMT"/>
            </a:endParaRPr>
          </a:p>
          <a:p>
            <a:endParaRPr lang="en-US" sz="1800" dirty="0"/>
          </a:p>
        </p:txBody>
      </p:sp>
      <p:sp>
        <p:nvSpPr>
          <p:cNvPr id="4" name="Date Placeholder 3">
            <a:extLst>
              <a:ext uri="{FF2B5EF4-FFF2-40B4-BE49-F238E27FC236}">
                <a16:creationId xmlns:a16="http://schemas.microsoft.com/office/drawing/2014/main" id="{66372B09-4C0C-A348-8B2F-F67BB7868FC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F65B59D-9C1C-9148-ACEF-ADEC54F54D6C}"/>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FB525FB-2B2C-9246-90AF-269CF3D58A0A}"/>
              </a:ext>
            </a:extLst>
          </p:cNvPr>
          <p:cNvSpPr>
            <a:spLocks noGrp="1"/>
          </p:cNvSpPr>
          <p:nvPr>
            <p:ph type="sldNum" sz="quarter" idx="12"/>
          </p:nvPr>
        </p:nvSpPr>
        <p:spPr/>
        <p:txBody>
          <a:bodyPr/>
          <a:lstStyle/>
          <a:p>
            <a:fld id="{6E91CC32-6A6B-4E2E-BBA1-6864F305DA26}" type="slidenum">
              <a:rPr lang="en-US" smtClean="0"/>
              <a:t>58</a:t>
            </a:fld>
            <a:endParaRPr lang="en-US"/>
          </a:p>
        </p:txBody>
      </p:sp>
      <p:pic>
        <p:nvPicPr>
          <p:cNvPr id="11265" name="Picture 1" descr="page154image14531200">
            <a:extLst>
              <a:ext uri="{FF2B5EF4-FFF2-40B4-BE49-F238E27FC236}">
                <a16:creationId xmlns:a16="http://schemas.microsoft.com/office/drawing/2014/main" id="{F49E74BE-CAD0-CE45-9E45-A64093F5F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age154image14525440">
            <a:extLst>
              <a:ext uri="{FF2B5EF4-FFF2-40B4-BE49-F238E27FC236}">
                <a16:creationId xmlns:a16="http://schemas.microsoft.com/office/drawing/2014/main" id="{E0D0F483-5A3C-AD4D-8FE0-C4C013006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page154image14526976">
            <a:extLst>
              <a:ext uri="{FF2B5EF4-FFF2-40B4-BE49-F238E27FC236}">
                <a16:creationId xmlns:a16="http://schemas.microsoft.com/office/drawing/2014/main" id="{75824964-78D0-ED40-9CFB-0807F3A9B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page154image14519872">
            <a:extLst>
              <a:ext uri="{FF2B5EF4-FFF2-40B4-BE49-F238E27FC236}">
                <a16:creationId xmlns:a16="http://schemas.microsoft.com/office/drawing/2014/main" id="{C244842C-45AB-A748-AA0D-63867107A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16294B6-DD6D-3148-B285-F5A7CFB51125}"/>
              </a:ext>
            </a:extLst>
          </p:cNvPr>
          <p:cNvPicPr>
            <a:picLocks noChangeAspect="1"/>
          </p:cNvPicPr>
          <p:nvPr/>
        </p:nvPicPr>
        <p:blipFill>
          <a:blip r:embed="rId4"/>
          <a:stretch>
            <a:fillRect/>
          </a:stretch>
        </p:blipFill>
        <p:spPr>
          <a:xfrm>
            <a:off x="2304803" y="2746620"/>
            <a:ext cx="6305797" cy="4111380"/>
          </a:xfrm>
          <a:prstGeom prst="rect">
            <a:avLst/>
          </a:prstGeom>
        </p:spPr>
      </p:pic>
    </p:spTree>
    <p:extLst>
      <p:ext uri="{BB962C8B-B14F-4D97-AF65-F5344CB8AC3E}">
        <p14:creationId xmlns:p14="http://schemas.microsoft.com/office/powerpoint/2010/main" val="763396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6D94-0348-1A42-9AD0-650023217A53}"/>
              </a:ext>
            </a:extLst>
          </p:cNvPr>
          <p:cNvSpPr>
            <a:spLocks noGrp="1"/>
          </p:cNvSpPr>
          <p:nvPr>
            <p:ph type="title"/>
          </p:nvPr>
        </p:nvSpPr>
        <p:spPr>
          <a:xfrm>
            <a:off x="838200" y="136525"/>
            <a:ext cx="10515600" cy="857251"/>
          </a:xfrm>
        </p:spPr>
        <p:txBody>
          <a:bodyPr>
            <a:normAutofit/>
          </a:bodyPr>
          <a:lstStyle/>
          <a:p>
            <a:pPr algn="l" fontAlgn="base"/>
            <a:r>
              <a:rPr lang="en-IN" b="1" i="0" u="none" strike="noStrike" dirty="0">
                <a:solidFill>
                  <a:srgbClr val="273239"/>
                </a:solidFill>
                <a:effectLst/>
                <a:latin typeface="Nunito" pitchFamily="2" charset="77"/>
              </a:rPr>
              <a:t>Working of MQTT</a:t>
            </a:r>
          </a:p>
        </p:txBody>
      </p:sp>
      <p:sp>
        <p:nvSpPr>
          <p:cNvPr id="3" name="Content Placeholder 2">
            <a:extLst>
              <a:ext uri="{FF2B5EF4-FFF2-40B4-BE49-F238E27FC236}">
                <a16:creationId xmlns:a16="http://schemas.microsoft.com/office/drawing/2014/main" id="{0E98E6A4-D079-0D46-BE32-3D4C1820F5CD}"/>
              </a:ext>
            </a:extLst>
          </p:cNvPr>
          <p:cNvSpPr>
            <a:spLocks noGrp="1"/>
          </p:cNvSpPr>
          <p:nvPr>
            <p:ph idx="1"/>
          </p:nvPr>
        </p:nvSpPr>
        <p:spPr>
          <a:xfrm>
            <a:off x="682994" y="973179"/>
            <a:ext cx="11102936" cy="3488644"/>
          </a:xfrm>
        </p:spPr>
        <p:txBody>
          <a:bodyPr>
            <a:noAutofit/>
          </a:bodyPr>
          <a:lstStyle/>
          <a:p>
            <a:pPr algn="l" rtl="0" fontAlgn="base"/>
            <a:r>
              <a:rPr lang="en-IN" sz="1800" b="0" i="0" u="none" strike="noStrike" dirty="0">
                <a:solidFill>
                  <a:srgbClr val="273239"/>
                </a:solidFill>
                <a:effectLst/>
                <a:latin typeface="Nunito" pitchFamily="2" charset="77"/>
              </a:rPr>
              <a:t>MQTT’s publish/subscribe (pub/sub) communication style, which aims to maximise available bandwidth, is an alternative to conventional client-server architecture that communicates directly with an endpoint. </a:t>
            </a:r>
            <a:endParaRPr lang="en-IN" sz="1800" dirty="0">
              <a:solidFill>
                <a:srgbClr val="273239"/>
              </a:solidFill>
              <a:latin typeface="Nunito" pitchFamily="2" charset="77"/>
            </a:endParaRPr>
          </a:p>
          <a:p>
            <a:pPr algn="l" rtl="0" fontAlgn="base"/>
            <a:r>
              <a:rPr lang="en-IN" sz="1800" dirty="0">
                <a:solidFill>
                  <a:srgbClr val="273239"/>
                </a:solidFill>
                <a:latin typeface="Nunito" pitchFamily="2" charset="77"/>
              </a:rPr>
              <a:t>C</a:t>
            </a:r>
            <a:r>
              <a:rPr lang="en-IN" sz="1800" b="0" i="0" u="none" strike="noStrike" dirty="0">
                <a:solidFill>
                  <a:srgbClr val="273239"/>
                </a:solidFill>
                <a:effectLst/>
                <a:latin typeface="Nunito" pitchFamily="2" charset="77"/>
              </a:rPr>
              <a:t>lient who transmits the message (the publisher) and the client or clients who receive it (the subscribers) are not connected in the pub/sub paradigm. Third parties—the brokers—manage the relationships between the publishers and subscribers because they don’t communicate with one another directly.</a:t>
            </a:r>
          </a:p>
          <a:p>
            <a:pPr algn="l" rtl="0" fontAlgn="base"/>
            <a:r>
              <a:rPr lang="en-IN" sz="1800" b="0" i="0" u="none" strike="noStrike" dirty="0">
                <a:solidFill>
                  <a:srgbClr val="273239"/>
                </a:solidFill>
                <a:effectLst/>
                <a:latin typeface="Nunito" pitchFamily="2" charset="77"/>
              </a:rPr>
              <a:t>Publishers and subscribers, which denote whether a client is publishing messages or has subscribed to receive messages, are examples of MQTT clients. The same MQTT client can be used to accomplish these two features. A publish occurs when a client or device want to submit data to a server or broker.</a:t>
            </a:r>
          </a:p>
          <a:p>
            <a:pPr algn="l" rtl="0" fontAlgn="base"/>
            <a:r>
              <a:rPr lang="en-IN" sz="1800" b="0" i="0" u="none" strike="noStrike" dirty="0">
                <a:solidFill>
                  <a:srgbClr val="273239"/>
                </a:solidFill>
                <a:effectLst/>
                <a:latin typeface="Nunito" pitchFamily="2" charset="77"/>
              </a:rPr>
              <a:t>The term “subscribe” refers to the reversal of the procedure. Several clients can connect to a broker under the pub/sub paradigm and subscribe to subjects that interest them.</a:t>
            </a:r>
            <a:endParaRPr lang="en-IN" sz="1800" dirty="0">
              <a:effectLst/>
              <a:latin typeface="TimesNewRomanPSMT"/>
            </a:endParaRPr>
          </a:p>
        </p:txBody>
      </p:sp>
      <p:sp>
        <p:nvSpPr>
          <p:cNvPr id="4" name="Date Placeholder 3">
            <a:extLst>
              <a:ext uri="{FF2B5EF4-FFF2-40B4-BE49-F238E27FC236}">
                <a16:creationId xmlns:a16="http://schemas.microsoft.com/office/drawing/2014/main" id="{66372B09-4C0C-A348-8B2F-F67BB7868FC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F65B59D-9C1C-9148-ACEF-ADEC54F54D6C}"/>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FB525FB-2B2C-9246-90AF-269CF3D58A0A}"/>
              </a:ext>
            </a:extLst>
          </p:cNvPr>
          <p:cNvSpPr>
            <a:spLocks noGrp="1"/>
          </p:cNvSpPr>
          <p:nvPr>
            <p:ph type="sldNum" sz="quarter" idx="12"/>
          </p:nvPr>
        </p:nvSpPr>
        <p:spPr/>
        <p:txBody>
          <a:bodyPr/>
          <a:lstStyle/>
          <a:p>
            <a:fld id="{6E91CC32-6A6B-4E2E-BBA1-6864F305DA26}" type="slidenum">
              <a:rPr lang="en-US" smtClean="0"/>
              <a:t>59</a:t>
            </a:fld>
            <a:endParaRPr lang="en-US"/>
          </a:p>
        </p:txBody>
      </p:sp>
      <p:pic>
        <p:nvPicPr>
          <p:cNvPr id="11265" name="Picture 1" descr="page154image14531200">
            <a:extLst>
              <a:ext uri="{FF2B5EF4-FFF2-40B4-BE49-F238E27FC236}">
                <a16:creationId xmlns:a16="http://schemas.microsoft.com/office/drawing/2014/main" id="{F49E74BE-CAD0-CE45-9E45-A64093F5F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age154image14525440">
            <a:extLst>
              <a:ext uri="{FF2B5EF4-FFF2-40B4-BE49-F238E27FC236}">
                <a16:creationId xmlns:a16="http://schemas.microsoft.com/office/drawing/2014/main" id="{E0D0F483-5A3C-AD4D-8FE0-C4C013006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page154image14526976">
            <a:extLst>
              <a:ext uri="{FF2B5EF4-FFF2-40B4-BE49-F238E27FC236}">
                <a16:creationId xmlns:a16="http://schemas.microsoft.com/office/drawing/2014/main" id="{75824964-78D0-ED40-9CFB-0807F3A9B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page154image14519872">
            <a:extLst>
              <a:ext uri="{FF2B5EF4-FFF2-40B4-BE49-F238E27FC236}">
                <a16:creationId xmlns:a16="http://schemas.microsoft.com/office/drawing/2014/main" id="{C244842C-45AB-A748-AA0D-63867107A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206C27E-D296-5848-92BF-63F81870021D}"/>
              </a:ext>
            </a:extLst>
          </p:cNvPr>
          <p:cNvPicPr>
            <a:picLocks noChangeAspect="1"/>
          </p:cNvPicPr>
          <p:nvPr/>
        </p:nvPicPr>
        <p:blipFill>
          <a:blip r:embed="rId4"/>
          <a:stretch>
            <a:fillRect/>
          </a:stretch>
        </p:blipFill>
        <p:spPr>
          <a:xfrm>
            <a:off x="2057700" y="4391026"/>
            <a:ext cx="6552900" cy="2466974"/>
          </a:xfrm>
          <a:prstGeom prst="rect">
            <a:avLst/>
          </a:prstGeom>
        </p:spPr>
      </p:pic>
    </p:spTree>
    <p:extLst>
      <p:ext uri="{BB962C8B-B14F-4D97-AF65-F5344CB8AC3E}">
        <p14:creationId xmlns:p14="http://schemas.microsoft.com/office/powerpoint/2010/main" val="111815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543D-70C1-F949-BDB7-A253CE4E7955}"/>
              </a:ext>
            </a:extLst>
          </p:cNvPr>
          <p:cNvSpPr>
            <a:spLocks noGrp="1"/>
          </p:cNvSpPr>
          <p:nvPr>
            <p:ph type="title"/>
          </p:nvPr>
        </p:nvSpPr>
        <p:spPr/>
        <p:txBody>
          <a:bodyPr>
            <a:normAutofit fontScale="90000"/>
          </a:bodyPr>
          <a:lstStyle/>
          <a:p>
            <a:br>
              <a:rPr lang="en-IN" b="1" i="0" u="none" strike="noStrike" dirty="0">
                <a:solidFill>
                  <a:srgbClr val="273239"/>
                </a:solidFill>
                <a:effectLst/>
                <a:latin typeface="Nunito" pitchFamily="2" charset="77"/>
              </a:rPr>
            </a:br>
            <a:r>
              <a:rPr lang="en-IN" b="1" i="0" u="none" strike="noStrike" dirty="0">
                <a:solidFill>
                  <a:srgbClr val="273239"/>
                </a:solidFill>
                <a:effectLst/>
                <a:latin typeface="Nunito" pitchFamily="2" charset="77"/>
              </a:rPr>
              <a:t>What is Data Science?</a:t>
            </a:r>
            <a:br>
              <a:rPr lang="en-IN" b="1" i="0" u="none" strike="noStrike" dirty="0">
                <a:solidFill>
                  <a:srgbClr val="273239"/>
                </a:solidFill>
                <a:effectLst/>
                <a:latin typeface="Nunito" pitchFamily="2" charset="77"/>
              </a:rPr>
            </a:br>
            <a:endParaRPr lang="en-US" dirty="0"/>
          </a:p>
        </p:txBody>
      </p:sp>
      <p:sp>
        <p:nvSpPr>
          <p:cNvPr id="3" name="Content Placeholder 2">
            <a:extLst>
              <a:ext uri="{FF2B5EF4-FFF2-40B4-BE49-F238E27FC236}">
                <a16:creationId xmlns:a16="http://schemas.microsoft.com/office/drawing/2014/main" id="{C088AD5E-50E7-FF4F-B652-F33DB9C6CD24}"/>
              </a:ext>
            </a:extLst>
          </p:cNvPr>
          <p:cNvSpPr>
            <a:spLocks noGrp="1"/>
          </p:cNvSpPr>
          <p:nvPr>
            <p:ph idx="1"/>
          </p:nvPr>
        </p:nvSpPr>
        <p:spPr/>
        <p:txBody>
          <a:bodyPr>
            <a:normAutofit/>
          </a:bodyPr>
          <a:lstStyle/>
          <a:p>
            <a:pPr algn="just" rtl="0" fontAlgn="base"/>
            <a:r>
              <a:rPr lang="en-IN" b="1" i="0" u="none" strike="noStrike" dirty="0">
                <a:solidFill>
                  <a:srgbClr val="C00000"/>
                </a:solidFill>
                <a:effectLst/>
                <a:latin typeface="Nunito" pitchFamily="2" charset="77"/>
              </a:rPr>
              <a:t>Data Science </a:t>
            </a:r>
            <a:r>
              <a:rPr lang="en-IN" b="0" i="0" u="none" strike="noStrike" dirty="0">
                <a:solidFill>
                  <a:srgbClr val="273239"/>
                </a:solidFill>
                <a:effectLst/>
                <a:latin typeface="Nunito" pitchFamily="2" charset="77"/>
              </a:rPr>
              <a:t>is the field of study that involves extracting knowledge and insights from noisy data and turning those insights into meaningful actions that a business/organization can take. </a:t>
            </a:r>
          </a:p>
          <a:p>
            <a:pPr algn="just" rtl="0" fontAlgn="base"/>
            <a:endParaRPr lang="en-IN" b="0" i="0" u="none" strike="noStrike" dirty="0">
              <a:solidFill>
                <a:srgbClr val="273239"/>
              </a:solidFill>
              <a:effectLst/>
              <a:latin typeface="Nunito" pitchFamily="2" charset="77"/>
            </a:endParaRPr>
          </a:p>
          <a:p>
            <a:pPr algn="just" rtl="0" fontAlgn="base"/>
            <a:r>
              <a:rPr lang="en-IN" b="0" i="0" u="none" strike="noStrike" dirty="0">
                <a:solidFill>
                  <a:srgbClr val="273239"/>
                </a:solidFill>
                <a:effectLst/>
                <a:latin typeface="Nunito" pitchFamily="2" charset="77"/>
              </a:rPr>
              <a:t>Plays a crucial role in Internet of Things by extracting knowledge and meaningful insights from huge data collected from various interconnected devices. </a:t>
            </a:r>
          </a:p>
          <a:p>
            <a:endParaRPr lang="en-US" dirty="0"/>
          </a:p>
        </p:txBody>
      </p:sp>
      <p:sp>
        <p:nvSpPr>
          <p:cNvPr id="4" name="Date Placeholder 3">
            <a:extLst>
              <a:ext uri="{FF2B5EF4-FFF2-40B4-BE49-F238E27FC236}">
                <a16:creationId xmlns:a16="http://schemas.microsoft.com/office/drawing/2014/main" id="{6210BA96-8698-5249-ADA3-67DD79A8F759}"/>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35B66C60-28D1-1943-ABF3-8FCBDEAA822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66E1FEE-A66C-9248-8ECE-BDE7469ECF47}"/>
              </a:ext>
            </a:extLst>
          </p:cNvPr>
          <p:cNvSpPr>
            <a:spLocks noGrp="1"/>
          </p:cNvSpPr>
          <p:nvPr>
            <p:ph type="sldNum" sz="quarter" idx="12"/>
          </p:nvPr>
        </p:nvSpPr>
        <p:spPr/>
        <p:txBody>
          <a:bodyPr/>
          <a:lstStyle/>
          <a:p>
            <a:fld id="{6E91CC32-6A6B-4E2E-BBA1-6864F305DA26}" type="slidenum">
              <a:rPr lang="en-US" smtClean="0"/>
              <a:t>6</a:t>
            </a:fld>
            <a:endParaRPr lang="en-US"/>
          </a:p>
        </p:txBody>
      </p:sp>
    </p:spTree>
    <p:extLst>
      <p:ext uri="{BB962C8B-B14F-4D97-AF65-F5344CB8AC3E}">
        <p14:creationId xmlns:p14="http://schemas.microsoft.com/office/powerpoint/2010/main" val="13680696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6D94-0348-1A42-9AD0-650023217A53}"/>
              </a:ext>
            </a:extLst>
          </p:cNvPr>
          <p:cNvSpPr>
            <a:spLocks noGrp="1"/>
          </p:cNvSpPr>
          <p:nvPr>
            <p:ph type="title"/>
          </p:nvPr>
        </p:nvSpPr>
        <p:spPr>
          <a:xfrm>
            <a:off x="838200" y="136525"/>
            <a:ext cx="10515600" cy="857251"/>
          </a:xfrm>
        </p:spPr>
        <p:txBody>
          <a:bodyPr>
            <a:normAutofit/>
          </a:bodyPr>
          <a:lstStyle/>
          <a:p>
            <a:pPr algn="l" fontAlgn="base"/>
            <a:r>
              <a:rPr lang="en-IN" b="1" i="0" u="none" strike="noStrike" dirty="0">
                <a:solidFill>
                  <a:srgbClr val="273239"/>
                </a:solidFill>
                <a:effectLst/>
                <a:latin typeface="Nunito" pitchFamily="2" charset="77"/>
              </a:rPr>
              <a:t>Working of MQTT</a:t>
            </a:r>
          </a:p>
        </p:txBody>
      </p:sp>
      <p:sp>
        <p:nvSpPr>
          <p:cNvPr id="3" name="Content Placeholder 2">
            <a:extLst>
              <a:ext uri="{FF2B5EF4-FFF2-40B4-BE49-F238E27FC236}">
                <a16:creationId xmlns:a16="http://schemas.microsoft.com/office/drawing/2014/main" id="{0E98E6A4-D079-0D46-BE32-3D4C1820F5CD}"/>
              </a:ext>
            </a:extLst>
          </p:cNvPr>
          <p:cNvSpPr>
            <a:spLocks noGrp="1"/>
          </p:cNvSpPr>
          <p:nvPr>
            <p:ph idx="1"/>
          </p:nvPr>
        </p:nvSpPr>
        <p:spPr>
          <a:xfrm>
            <a:off x="682994" y="973179"/>
            <a:ext cx="11102936" cy="3281322"/>
          </a:xfrm>
        </p:spPr>
        <p:txBody>
          <a:bodyPr>
            <a:noAutofit/>
          </a:bodyPr>
          <a:lstStyle/>
          <a:p>
            <a:pPr algn="l" rtl="0" fontAlgn="base"/>
            <a:r>
              <a:rPr lang="en-IN" sz="2000" b="0" i="0" u="none" strike="noStrike" dirty="0">
                <a:solidFill>
                  <a:srgbClr val="273239"/>
                </a:solidFill>
                <a:effectLst/>
                <a:latin typeface="Nunito" pitchFamily="2" charset="77"/>
              </a:rPr>
              <a:t>When a broker and a subscribing client lose contact, the broker will store messages in a buffer and send them to the subscriber whenever the broker is back up and running. The broker has the right to cut off communication with subscribers and send them a cached message containing publisher instructions if the publishing client abruptly disconnects from the broker.</a:t>
            </a:r>
          </a:p>
          <a:p>
            <a:pPr algn="l" rtl="0" fontAlgn="base"/>
            <a:r>
              <a:rPr lang="en-IN" sz="2000" b="0" i="0" u="none" strike="noStrike" dirty="0">
                <a:solidFill>
                  <a:srgbClr val="273239"/>
                </a:solidFill>
                <a:effectLst/>
                <a:latin typeface="Nunito" pitchFamily="2" charset="77"/>
              </a:rPr>
              <a:t>“Publishers send the messages, subscribers receive the messages they are interested in, and brokers pass the messages from the publishers to the subscribers.</a:t>
            </a:r>
          </a:p>
          <a:p>
            <a:pPr algn="l" rtl="0" fontAlgn="base"/>
            <a:r>
              <a:rPr lang="en-IN" sz="2000" b="0" i="0" u="none" strike="noStrike" dirty="0">
                <a:solidFill>
                  <a:srgbClr val="273239"/>
                </a:solidFill>
                <a:effectLst/>
                <a:latin typeface="Nunito" pitchFamily="2" charset="77"/>
              </a:rPr>
              <a:t>MQTT clients, such as publishers and subscribers, can only speak with MQTT brokers. Any device or programme that runs a MQTT library can be a MQTT client, ranging from microcontrollers like the Arduino to entire application servers housed in the cloud.</a:t>
            </a:r>
          </a:p>
        </p:txBody>
      </p:sp>
      <p:sp>
        <p:nvSpPr>
          <p:cNvPr id="4" name="Date Placeholder 3">
            <a:extLst>
              <a:ext uri="{FF2B5EF4-FFF2-40B4-BE49-F238E27FC236}">
                <a16:creationId xmlns:a16="http://schemas.microsoft.com/office/drawing/2014/main" id="{66372B09-4C0C-A348-8B2F-F67BB7868FC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F65B59D-9C1C-9148-ACEF-ADEC54F54D6C}"/>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FB525FB-2B2C-9246-90AF-269CF3D58A0A}"/>
              </a:ext>
            </a:extLst>
          </p:cNvPr>
          <p:cNvSpPr>
            <a:spLocks noGrp="1"/>
          </p:cNvSpPr>
          <p:nvPr>
            <p:ph type="sldNum" sz="quarter" idx="12"/>
          </p:nvPr>
        </p:nvSpPr>
        <p:spPr/>
        <p:txBody>
          <a:bodyPr/>
          <a:lstStyle/>
          <a:p>
            <a:fld id="{6E91CC32-6A6B-4E2E-BBA1-6864F305DA26}" type="slidenum">
              <a:rPr lang="en-US" smtClean="0"/>
              <a:t>60</a:t>
            </a:fld>
            <a:endParaRPr lang="en-US"/>
          </a:p>
        </p:txBody>
      </p:sp>
      <p:pic>
        <p:nvPicPr>
          <p:cNvPr id="11265" name="Picture 1" descr="page154image14531200">
            <a:extLst>
              <a:ext uri="{FF2B5EF4-FFF2-40B4-BE49-F238E27FC236}">
                <a16:creationId xmlns:a16="http://schemas.microsoft.com/office/drawing/2014/main" id="{F49E74BE-CAD0-CE45-9E45-A64093F5F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age154image14525440">
            <a:extLst>
              <a:ext uri="{FF2B5EF4-FFF2-40B4-BE49-F238E27FC236}">
                <a16:creationId xmlns:a16="http://schemas.microsoft.com/office/drawing/2014/main" id="{E0D0F483-5A3C-AD4D-8FE0-C4C013006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page154image14526976">
            <a:extLst>
              <a:ext uri="{FF2B5EF4-FFF2-40B4-BE49-F238E27FC236}">
                <a16:creationId xmlns:a16="http://schemas.microsoft.com/office/drawing/2014/main" id="{75824964-78D0-ED40-9CFB-0807F3A9B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page154image14519872">
            <a:extLst>
              <a:ext uri="{FF2B5EF4-FFF2-40B4-BE49-F238E27FC236}">
                <a16:creationId xmlns:a16="http://schemas.microsoft.com/office/drawing/2014/main" id="{C244842C-45AB-A748-AA0D-63867107A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206C27E-D296-5848-92BF-63F81870021D}"/>
              </a:ext>
            </a:extLst>
          </p:cNvPr>
          <p:cNvPicPr>
            <a:picLocks noChangeAspect="1"/>
          </p:cNvPicPr>
          <p:nvPr/>
        </p:nvPicPr>
        <p:blipFill>
          <a:blip r:embed="rId4"/>
          <a:stretch>
            <a:fillRect/>
          </a:stretch>
        </p:blipFill>
        <p:spPr>
          <a:xfrm>
            <a:off x="2057700" y="4391026"/>
            <a:ext cx="6552900" cy="2466974"/>
          </a:xfrm>
          <a:prstGeom prst="rect">
            <a:avLst/>
          </a:prstGeom>
        </p:spPr>
      </p:pic>
    </p:spTree>
    <p:extLst>
      <p:ext uri="{BB962C8B-B14F-4D97-AF65-F5344CB8AC3E}">
        <p14:creationId xmlns:p14="http://schemas.microsoft.com/office/powerpoint/2010/main" val="3981937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6D94-0348-1A42-9AD0-650023217A53}"/>
              </a:ext>
            </a:extLst>
          </p:cNvPr>
          <p:cNvSpPr>
            <a:spLocks noGrp="1"/>
          </p:cNvSpPr>
          <p:nvPr>
            <p:ph type="title"/>
          </p:nvPr>
        </p:nvSpPr>
        <p:spPr/>
        <p:txBody>
          <a:bodyPr>
            <a:normAutofit/>
          </a:bodyPr>
          <a:lstStyle/>
          <a:p>
            <a:r>
              <a:rPr lang="en-IN" b="1" dirty="0">
                <a:effectLst/>
                <a:latin typeface="TimesNewRomanPS"/>
              </a:rPr>
              <a:t>Message Queue Telemetry Transport (MQTT) </a:t>
            </a:r>
            <a:endParaRPr lang="en-US" dirty="0"/>
          </a:p>
        </p:txBody>
      </p:sp>
      <p:sp>
        <p:nvSpPr>
          <p:cNvPr id="3" name="Content Placeholder 2">
            <a:extLst>
              <a:ext uri="{FF2B5EF4-FFF2-40B4-BE49-F238E27FC236}">
                <a16:creationId xmlns:a16="http://schemas.microsoft.com/office/drawing/2014/main" id="{0E98E6A4-D079-0D46-BE32-3D4C1820F5CD}"/>
              </a:ext>
            </a:extLst>
          </p:cNvPr>
          <p:cNvSpPr>
            <a:spLocks noGrp="1"/>
          </p:cNvSpPr>
          <p:nvPr>
            <p:ph idx="1"/>
          </p:nvPr>
        </p:nvSpPr>
        <p:spPr>
          <a:xfrm>
            <a:off x="755071" y="1847850"/>
            <a:ext cx="10906497" cy="4351338"/>
          </a:xfrm>
        </p:spPr>
        <p:txBody>
          <a:bodyPr>
            <a:noAutofit/>
          </a:bodyPr>
          <a:lstStyle/>
          <a:p>
            <a:r>
              <a:rPr lang="en-IN" sz="1800" dirty="0">
                <a:effectLst/>
                <a:latin typeface="TimesNewRomanPSMT"/>
              </a:rPr>
              <a:t>Differences between MQTT queue (topics) and traditional message queues are as follows:</a:t>
            </a:r>
            <a:br>
              <a:rPr lang="en-IN" sz="1800" dirty="0">
                <a:effectLst/>
                <a:latin typeface="TimesNewRomanPSMT"/>
              </a:rPr>
            </a:br>
            <a:r>
              <a:rPr lang="en-IN" sz="1800" b="1" dirty="0">
                <a:effectLst/>
                <a:latin typeface="TimesNewRomanPS"/>
              </a:rPr>
              <a:t>Topics do not have to be created ahead of time</a:t>
            </a:r>
            <a:r>
              <a:rPr lang="en-IN" sz="1800" dirty="0">
                <a:effectLst/>
                <a:latin typeface="TimesNewRomanPSMT"/>
              </a:rPr>
              <a:t>: They are flexible and can be created on the fly. Traditional message queues have to be created and named explicitly before they can receive messages.</a:t>
            </a:r>
            <a:br>
              <a:rPr lang="en-IN" sz="1800" dirty="0">
                <a:effectLst/>
                <a:latin typeface="TimesNewRomanPSMT"/>
              </a:rPr>
            </a:br>
            <a:r>
              <a:rPr lang="en-IN" sz="1800" b="1" dirty="0">
                <a:effectLst/>
                <a:latin typeface="TimesNewRomanPS"/>
              </a:rPr>
              <a:t>Topics do not keep all messages until they are consumed</a:t>
            </a:r>
            <a:r>
              <a:rPr lang="en-IN" sz="1800" dirty="0">
                <a:effectLst/>
                <a:latin typeface="TimesNewRomanPSMT"/>
              </a:rPr>
              <a:t>: Traditional queues keep everything until it has been consumed by a subscriber. Topics just replace old messages with new ones. </a:t>
            </a:r>
          </a:p>
          <a:p>
            <a:r>
              <a:rPr lang="en-IN" sz="1800" b="1" dirty="0">
                <a:effectLst/>
                <a:latin typeface="TimesNewRomanPS"/>
              </a:rPr>
              <a:t>Topics can have multiple subscribers receiving the same message</a:t>
            </a:r>
            <a:r>
              <a:rPr lang="en-IN" sz="1800" dirty="0">
                <a:effectLst/>
                <a:latin typeface="TimesNewRomanPSMT"/>
              </a:rPr>
              <a:t>: Traditional message queues are designed for a message to be consumed by one client. </a:t>
            </a:r>
            <a:endParaRPr lang="en-IN" sz="1000" dirty="0"/>
          </a:p>
          <a:p>
            <a:r>
              <a:rPr lang="en-IN" sz="1800" b="1" dirty="0">
                <a:effectLst/>
                <a:latin typeface="TimesNewRomanPS"/>
              </a:rPr>
              <a:t>Messages do not require a subscriber</a:t>
            </a:r>
            <a:r>
              <a:rPr lang="en-IN" sz="1800" dirty="0">
                <a:effectLst/>
                <a:latin typeface="TimesNewRomanPSMT"/>
              </a:rPr>
              <a:t>: Traditional message queues require someone to consume them. Otherwise, it will eventually fill up and be unable to accept more items. </a:t>
            </a:r>
            <a:endParaRPr lang="en-IN" sz="1000" dirty="0"/>
          </a:p>
          <a:p>
            <a:r>
              <a:rPr lang="en-IN" sz="1800" dirty="0">
                <a:effectLst/>
                <a:latin typeface="TimesNewRomanPSMT"/>
              </a:rPr>
              <a:t>MQTT is intended to be very light overhead. A device can switch on periodically, connect to the broker, send a message, then go back to sleep without worrying about if the subscriber is able to receive it right away. </a:t>
            </a:r>
            <a:endParaRPr lang="en-IN" sz="1000" dirty="0"/>
          </a:p>
          <a:p>
            <a:r>
              <a:rPr lang="en-IN" sz="1800" dirty="0">
                <a:effectLst/>
                <a:latin typeface="TimesNewRomanPSMT"/>
              </a:rPr>
              <a:t>However, most implementations keep a persistent connection. Communication tends to be near real time in practice. </a:t>
            </a:r>
            <a:endParaRPr lang="en-IN" sz="1000" dirty="0"/>
          </a:p>
          <a:p>
            <a:endParaRPr lang="en-IN" sz="1200" dirty="0"/>
          </a:p>
          <a:p>
            <a:endParaRPr lang="en-US" sz="2400" dirty="0"/>
          </a:p>
        </p:txBody>
      </p:sp>
      <p:sp>
        <p:nvSpPr>
          <p:cNvPr id="4" name="Date Placeholder 3">
            <a:extLst>
              <a:ext uri="{FF2B5EF4-FFF2-40B4-BE49-F238E27FC236}">
                <a16:creationId xmlns:a16="http://schemas.microsoft.com/office/drawing/2014/main" id="{66372B09-4C0C-A348-8B2F-F67BB7868FC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F65B59D-9C1C-9148-ACEF-ADEC54F54D6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FB525FB-2B2C-9246-90AF-269CF3D58A0A}"/>
              </a:ext>
            </a:extLst>
          </p:cNvPr>
          <p:cNvSpPr>
            <a:spLocks noGrp="1"/>
          </p:cNvSpPr>
          <p:nvPr>
            <p:ph type="sldNum" sz="quarter" idx="12"/>
          </p:nvPr>
        </p:nvSpPr>
        <p:spPr/>
        <p:txBody>
          <a:bodyPr/>
          <a:lstStyle/>
          <a:p>
            <a:fld id="{6E91CC32-6A6B-4E2E-BBA1-6864F305DA26}" type="slidenum">
              <a:rPr lang="en-US" smtClean="0"/>
              <a:t>61</a:t>
            </a:fld>
            <a:endParaRPr lang="en-US"/>
          </a:p>
        </p:txBody>
      </p:sp>
      <p:pic>
        <p:nvPicPr>
          <p:cNvPr id="11265" name="Picture 1" descr="page154image14531200">
            <a:extLst>
              <a:ext uri="{FF2B5EF4-FFF2-40B4-BE49-F238E27FC236}">
                <a16:creationId xmlns:a16="http://schemas.microsoft.com/office/drawing/2014/main" id="{F49E74BE-CAD0-CE45-9E45-A64093F5F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age154image14525440">
            <a:extLst>
              <a:ext uri="{FF2B5EF4-FFF2-40B4-BE49-F238E27FC236}">
                <a16:creationId xmlns:a16="http://schemas.microsoft.com/office/drawing/2014/main" id="{E0D0F483-5A3C-AD4D-8FE0-C4C013006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page154image14526976">
            <a:extLst>
              <a:ext uri="{FF2B5EF4-FFF2-40B4-BE49-F238E27FC236}">
                <a16:creationId xmlns:a16="http://schemas.microsoft.com/office/drawing/2014/main" id="{75824964-78D0-ED40-9CFB-0807F3A9B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5" y="-488868"/>
            <a:ext cx="127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page154image14519872">
            <a:extLst>
              <a:ext uri="{FF2B5EF4-FFF2-40B4-BE49-F238E27FC236}">
                <a16:creationId xmlns:a16="http://schemas.microsoft.com/office/drawing/2014/main" id="{C244842C-45AB-A748-AA0D-63867107A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5" y="-488868"/>
            <a:ext cx="34798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648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BE92-54F4-144C-95B8-65F8C9EF27EF}"/>
              </a:ext>
            </a:extLst>
          </p:cNvPr>
          <p:cNvSpPr>
            <a:spLocks noGrp="1"/>
          </p:cNvSpPr>
          <p:nvPr>
            <p:ph type="title"/>
          </p:nvPr>
        </p:nvSpPr>
        <p:spPr>
          <a:xfrm>
            <a:off x="838200" y="51975"/>
            <a:ext cx="10515600" cy="1325563"/>
          </a:xfrm>
        </p:spPr>
        <p:txBody>
          <a:bodyPr/>
          <a:lstStyle/>
          <a:p>
            <a:r>
              <a:rPr lang="en-IN" b="1" i="0" u="none" strike="noStrike" dirty="0" err="1">
                <a:solidFill>
                  <a:srgbClr val="273239"/>
                </a:solidFill>
                <a:effectLst/>
                <a:latin typeface="Nunito" pitchFamily="2" charset="77"/>
              </a:rPr>
              <a:t>Characterstics</a:t>
            </a:r>
            <a:r>
              <a:rPr lang="en-IN" b="1" i="0" u="none" strike="noStrike" dirty="0">
                <a:solidFill>
                  <a:srgbClr val="273239"/>
                </a:solidFill>
                <a:effectLst/>
                <a:latin typeface="Nunito" pitchFamily="2" charset="77"/>
              </a:rPr>
              <a:t> of MQTT</a:t>
            </a:r>
            <a:endParaRPr lang="en-US" dirty="0"/>
          </a:p>
        </p:txBody>
      </p:sp>
      <p:sp>
        <p:nvSpPr>
          <p:cNvPr id="3" name="Content Placeholder 2">
            <a:extLst>
              <a:ext uri="{FF2B5EF4-FFF2-40B4-BE49-F238E27FC236}">
                <a16:creationId xmlns:a16="http://schemas.microsoft.com/office/drawing/2014/main" id="{AF40D016-CF23-9843-9A13-4EDF7172199E}"/>
              </a:ext>
            </a:extLst>
          </p:cNvPr>
          <p:cNvSpPr>
            <a:spLocks noGrp="1"/>
          </p:cNvSpPr>
          <p:nvPr>
            <p:ph idx="1"/>
          </p:nvPr>
        </p:nvSpPr>
        <p:spPr>
          <a:xfrm>
            <a:off x="838199" y="1116281"/>
            <a:ext cx="10965873" cy="5355771"/>
          </a:xfrm>
        </p:spPr>
        <p:txBody>
          <a:bodyPr>
            <a:noAutofit/>
          </a:bodyPr>
          <a:lstStyle/>
          <a:p>
            <a:pPr algn="l" fontAlgn="base">
              <a:buFont typeface="Arial" panose="020B0604020202020204" pitchFamily="34" charset="0"/>
              <a:buChar char="•"/>
            </a:pPr>
            <a:r>
              <a:rPr lang="en-IN" sz="2000" b="1" i="0" u="none" strike="noStrike" dirty="0">
                <a:solidFill>
                  <a:srgbClr val="273239"/>
                </a:solidFill>
                <a:effectLst/>
                <a:latin typeface="Nunito" pitchFamily="2" charset="77"/>
              </a:rPr>
              <a:t>Lightweight: </a:t>
            </a:r>
          </a:p>
          <a:p>
            <a:pPr algn="l" fontAlgn="base">
              <a:buFont typeface="Arial" panose="020B0604020202020204" pitchFamily="34" charset="0"/>
              <a:buChar char="•"/>
            </a:pPr>
            <a:r>
              <a:rPr lang="en-IN" sz="2000" b="1" i="0" u="none" strike="noStrike" dirty="0">
                <a:solidFill>
                  <a:srgbClr val="273239"/>
                </a:solidFill>
                <a:effectLst/>
                <a:latin typeface="Nunito" pitchFamily="2" charset="77"/>
              </a:rPr>
              <a:t>Publish-Subscribe Model:</a:t>
            </a:r>
          </a:p>
          <a:p>
            <a:pPr algn="l" fontAlgn="base">
              <a:buFont typeface="Arial" panose="020B0604020202020204" pitchFamily="34" charset="0"/>
              <a:buChar char="•"/>
            </a:pPr>
            <a:r>
              <a:rPr lang="en-IN" sz="2000" b="1" i="0" u="none" strike="noStrike" dirty="0">
                <a:solidFill>
                  <a:srgbClr val="273239"/>
                </a:solidFill>
                <a:effectLst/>
                <a:latin typeface="Nunito" pitchFamily="2" charset="77"/>
              </a:rPr>
              <a:t>Quality of Service (QoS) Levels: </a:t>
            </a:r>
            <a:r>
              <a:rPr lang="en-IN" sz="2000" b="0" i="0" u="none" strike="noStrike" dirty="0">
                <a:solidFill>
                  <a:srgbClr val="273239"/>
                </a:solidFill>
                <a:effectLst/>
                <a:latin typeface="Nunito" pitchFamily="2" charset="77"/>
              </a:rPr>
              <a:t>QoS levels range from 0 to 2, providing various stages of reliability and message transport guarantees, relying at the utility necessities.</a:t>
            </a:r>
          </a:p>
          <a:p>
            <a:pPr algn="l" fontAlgn="base">
              <a:buFont typeface="Arial" panose="020B0604020202020204" pitchFamily="34" charset="0"/>
              <a:buChar char="•"/>
            </a:pPr>
            <a:r>
              <a:rPr lang="en-IN" sz="2000" b="1" i="0" u="none" strike="noStrike" dirty="0">
                <a:solidFill>
                  <a:srgbClr val="273239"/>
                </a:solidFill>
                <a:effectLst/>
                <a:latin typeface="Nunito" pitchFamily="2" charset="77"/>
              </a:rPr>
              <a:t>Retained Messages: </a:t>
            </a:r>
            <a:r>
              <a:rPr lang="en-IN" sz="2000" b="0" i="0" u="none" strike="noStrike" dirty="0">
                <a:solidFill>
                  <a:srgbClr val="273239"/>
                </a:solidFill>
                <a:effectLst/>
                <a:latin typeface="Nunito" pitchFamily="2" charset="77"/>
              </a:rPr>
              <a:t>MQTT lets in agents to store retained messages on topics, making sure that new subscribers acquire the maximum latest message posted on a subject right now after subscribing. This characteristic is beneficial for fame updates and configuration settings.</a:t>
            </a:r>
          </a:p>
          <a:p>
            <a:pPr algn="l" fontAlgn="base">
              <a:buFont typeface="Arial" panose="020B0604020202020204" pitchFamily="34" charset="0"/>
              <a:buChar char="•"/>
            </a:pPr>
            <a:r>
              <a:rPr lang="en-IN" sz="2000" b="1" i="0" u="none" strike="noStrike" dirty="0">
                <a:solidFill>
                  <a:srgbClr val="273239"/>
                </a:solidFill>
                <a:effectLst/>
                <a:latin typeface="Nunito" pitchFamily="2" charset="77"/>
              </a:rPr>
              <a:t>Last Will and Testament (LWT):</a:t>
            </a:r>
            <a:r>
              <a:rPr lang="en-IN" sz="2000" b="0" i="0" u="none" strike="noStrike" dirty="0">
                <a:solidFill>
                  <a:srgbClr val="273239"/>
                </a:solidFill>
                <a:effectLst/>
                <a:latin typeface="Nunito" pitchFamily="2" charset="77"/>
              </a:rPr>
              <a:t> MQTT clients can specify a Last Will and Testament message to be posted by way of the broker in the occasion of an sudden consumer disconnect. This function affords a mechanism for detecting patron failures and dealing with them gracefully.</a:t>
            </a:r>
          </a:p>
          <a:p>
            <a:pPr algn="l" fontAlgn="base">
              <a:buFont typeface="Arial" panose="020B0604020202020204" pitchFamily="34" charset="0"/>
              <a:buChar char="•"/>
            </a:pPr>
            <a:r>
              <a:rPr lang="en-IN" sz="2000" b="1" i="0" u="none" strike="noStrike" dirty="0">
                <a:solidFill>
                  <a:srgbClr val="273239"/>
                </a:solidFill>
                <a:effectLst/>
                <a:latin typeface="Nunito" pitchFamily="2" charset="77"/>
              </a:rPr>
              <a:t>Security: </a:t>
            </a:r>
            <a:r>
              <a:rPr lang="en-IN" sz="2000" b="0" i="0" u="none" strike="noStrike" dirty="0">
                <a:solidFill>
                  <a:srgbClr val="273239"/>
                </a:solidFill>
                <a:effectLst/>
                <a:latin typeface="Nunito" pitchFamily="2" charset="77"/>
              </a:rPr>
              <a:t>MQTT helps various protection mechanisms, consisting of </a:t>
            </a:r>
            <a:r>
              <a:rPr lang="en-IN" sz="2000" b="0" i="0" u="sng" strike="noStrike" dirty="0">
                <a:solidFill>
                  <a:srgbClr val="EC4E20"/>
                </a:solidFill>
                <a:effectLst/>
                <a:latin typeface="Nunito" pitchFamily="2" charset="77"/>
                <a:hlinkClick r:id="rId2"/>
              </a:rPr>
              <a:t>Transport Layer Security (TLS)</a:t>
            </a:r>
            <a:r>
              <a:rPr lang="en-IN" sz="2000" b="0" i="0" u="none" strike="noStrike" dirty="0">
                <a:solidFill>
                  <a:srgbClr val="273239"/>
                </a:solidFill>
                <a:effectLst/>
                <a:latin typeface="Nunito" pitchFamily="2" charset="77"/>
              </a:rPr>
              <a:t> encryption and authentication mechanisms which include username/password and consumer certificates. These capabilities make certain the confidentiality, integrity, and authenticity of messages exchanged over MQTT connections.</a:t>
            </a:r>
          </a:p>
          <a:p>
            <a:endParaRPr lang="en-US" sz="2000" dirty="0"/>
          </a:p>
        </p:txBody>
      </p:sp>
      <p:sp>
        <p:nvSpPr>
          <p:cNvPr id="4" name="Date Placeholder 3">
            <a:extLst>
              <a:ext uri="{FF2B5EF4-FFF2-40B4-BE49-F238E27FC236}">
                <a16:creationId xmlns:a16="http://schemas.microsoft.com/office/drawing/2014/main" id="{5D8F0CAE-74A4-1340-9AE3-C42665AC4437}"/>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D6813269-C084-C24D-B08E-0B4A4BC43B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280252C-C87A-494F-8D21-6334BD45399D}"/>
              </a:ext>
            </a:extLst>
          </p:cNvPr>
          <p:cNvSpPr>
            <a:spLocks noGrp="1"/>
          </p:cNvSpPr>
          <p:nvPr>
            <p:ph type="sldNum" sz="quarter" idx="12"/>
          </p:nvPr>
        </p:nvSpPr>
        <p:spPr/>
        <p:txBody>
          <a:bodyPr/>
          <a:lstStyle/>
          <a:p>
            <a:fld id="{6E91CC32-6A6B-4E2E-BBA1-6864F305DA26}" type="slidenum">
              <a:rPr lang="en-US" smtClean="0"/>
              <a:t>62</a:t>
            </a:fld>
            <a:endParaRPr lang="en-US"/>
          </a:p>
        </p:txBody>
      </p:sp>
    </p:spTree>
    <p:extLst>
      <p:ext uri="{BB962C8B-B14F-4D97-AF65-F5344CB8AC3E}">
        <p14:creationId xmlns:p14="http://schemas.microsoft.com/office/powerpoint/2010/main" val="4261834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E0F8-001B-8140-8946-932FA8D655B1}"/>
              </a:ext>
            </a:extLst>
          </p:cNvPr>
          <p:cNvSpPr>
            <a:spLocks noGrp="1"/>
          </p:cNvSpPr>
          <p:nvPr>
            <p:ph type="title"/>
          </p:nvPr>
        </p:nvSpPr>
        <p:spPr/>
        <p:txBody>
          <a:bodyPr/>
          <a:lstStyle/>
          <a:p>
            <a:r>
              <a:rPr lang="en-IN" b="1" i="0" u="none" strike="noStrike" dirty="0">
                <a:solidFill>
                  <a:srgbClr val="273239"/>
                </a:solidFill>
                <a:effectLst/>
                <a:latin typeface="Nunito" pitchFamily="2" charset="77"/>
              </a:rPr>
              <a:t>Advantages of MQTT</a:t>
            </a:r>
            <a:endParaRPr lang="en-US" dirty="0"/>
          </a:p>
        </p:txBody>
      </p:sp>
      <p:sp>
        <p:nvSpPr>
          <p:cNvPr id="3" name="Content Placeholder 2">
            <a:extLst>
              <a:ext uri="{FF2B5EF4-FFF2-40B4-BE49-F238E27FC236}">
                <a16:creationId xmlns:a16="http://schemas.microsoft.com/office/drawing/2014/main" id="{70D55D6F-26A8-6C46-8632-083816C6BF47}"/>
              </a:ext>
            </a:extLst>
          </p:cNvPr>
          <p:cNvSpPr>
            <a:spLocks noGrp="1"/>
          </p:cNvSpPr>
          <p:nvPr>
            <p:ph idx="1"/>
          </p:nvPr>
        </p:nvSpPr>
        <p:spPr>
          <a:xfrm>
            <a:off x="449282" y="1528741"/>
            <a:ext cx="5680859" cy="4741429"/>
          </a:xfrm>
        </p:spPr>
        <p:txBody>
          <a:bodyPr>
            <a:noAutofit/>
          </a:bodyPr>
          <a:lstStyle/>
          <a:p>
            <a:pPr algn="l" rtl="0" fontAlgn="base"/>
            <a:r>
              <a:rPr lang="en-IN" sz="1800" b="0" i="0" u="none" strike="noStrike" dirty="0">
                <a:solidFill>
                  <a:srgbClr val="273239"/>
                </a:solidFill>
                <a:effectLst/>
                <a:latin typeface="Nunito" pitchFamily="2" charset="77"/>
              </a:rPr>
              <a:t>This model is not restricted to one-to-one communication between clients. Although the publisher client sends a single message on specific topic, broker sends multiple messages to all different clients subscribed to that topic.</a:t>
            </a:r>
          </a:p>
          <a:p>
            <a:pPr algn="l" rtl="0" fontAlgn="base"/>
            <a:r>
              <a:rPr lang="en-IN" sz="1800" b="0" i="0" u="none" strike="noStrike" dirty="0">
                <a:solidFill>
                  <a:srgbClr val="273239"/>
                </a:solidFill>
                <a:effectLst/>
                <a:latin typeface="Nunito" pitchFamily="2" charset="77"/>
              </a:rPr>
              <a:t> Similarly, messages sent by multiple such publisher clients on multiple different topics will be sent to all multiple clients subscribed to those topics. Hence </a:t>
            </a:r>
            <a:r>
              <a:rPr lang="en-IN" sz="1800" b="0" i="0" u="none" strike="noStrike" dirty="0">
                <a:solidFill>
                  <a:srgbClr val="FF0000"/>
                </a:solidFill>
                <a:effectLst/>
                <a:latin typeface="Nunito" pitchFamily="2" charset="77"/>
              </a:rPr>
              <a:t>one-to-many, many-to-one</a:t>
            </a:r>
            <a:r>
              <a:rPr lang="en-IN" sz="1800" b="0" i="0" u="none" strike="noStrike" dirty="0">
                <a:solidFill>
                  <a:srgbClr val="273239"/>
                </a:solidFill>
                <a:effectLst/>
                <a:latin typeface="Nunito" pitchFamily="2" charset="77"/>
              </a:rPr>
              <a:t>, as well </a:t>
            </a:r>
            <a:r>
              <a:rPr lang="en-IN" sz="1800" b="0" i="0" u="none" strike="noStrike" dirty="0">
                <a:effectLst/>
                <a:latin typeface="Nunito" pitchFamily="2" charset="77"/>
              </a:rPr>
              <a:t>as </a:t>
            </a:r>
            <a:r>
              <a:rPr lang="en-IN" sz="1800" b="0" i="0" u="none" strike="noStrike" dirty="0">
                <a:solidFill>
                  <a:srgbClr val="FF0000"/>
                </a:solidFill>
                <a:effectLst/>
                <a:latin typeface="Nunito" pitchFamily="2" charset="77"/>
              </a:rPr>
              <a:t>many-to-many </a:t>
            </a:r>
            <a:r>
              <a:rPr lang="en-IN" sz="1800" b="0" i="0" u="none" strike="noStrike" dirty="0">
                <a:solidFill>
                  <a:srgbClr val="273239"/>
                </a:solidFill>
                <a:effectLst/>
                <a:latin typeface="Nunito" pitchFamily="2" charset="77"/>
              </a:rPr>
              <a:t>communication is possible using this model. </a:t>
            </a:r>
          </a:p>
          <a:p>
            <a:pPr algn="l" rtl="0" fontAlgn="base"/>
            <a:r>
              <a:rPr lang="en-IN" sz="1800" b="0" i="0" u="none" strike="noStrike" dirty="0">
                <a:solidFill>
                  <a:srgbClr val="273239"/>
                </a:solidFill>
                <a:effectLst/>
                <a:latin typeface="Nunito" pitchFamily="2" charset="77"/>
              </a:rPr>
              <a:t>Also, clients can publish data and at the same time receive data due to this two-way communication protocol. Hence MQTT is considered to be bi-directional protocol. The default unencrypted MQTT port used for data transmission is 1883. The encrypted port for secure transmission is 8883.</a:t>
            </a:r>
          </a:p>
          <a:p>
            <a:endParaRPr lang="en-US" sz="1800" dirty="0"/>
          </a:p>
        </p:txBody>
      </p:sp>
      <p:sp>
        <p:nvSpPr>
          <p:cNvPr id="4" name="Date Placeholder 3">
            <a:extLst>
              <a:ext uri="{FF2B5EF4-FFF2-40B4-BE49-F238E27FC236}">
                <a16:creationId xmlns:a16="http://schemas.microsoft.com/office/drawing/2014/main" id="{6139A651-D3EC-484B-9CFE-DB09CF20F596}"/>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92B12F8E-8E6A-8145-8CEB-9B0877F45B4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60A50E0-B7EF-AD46-9AD5-E8AEB8E88D1B}"/>
              </a:ext>
            </a:extLst>
          </p:cNvPr>
          <p:cNvSpPr>
            <a:spLocks noGrp="1"/>
          </p:cNvSpPr>
          <p:nvPr>
            <p:ph type="sldNum" sz="quarter" idx="12"/>
          </p:nvPr>
        </p:nvSpPr>
        <p:spPr/>
        <p:txBody>
          <a:bodyPr/>
          <a:lstStyle/>
          <a:p>
            <a:fld id="{6E91CC32-6A6B-4E2E-BBA1-6864F305DA26}" type="slidenum">
              <a:rPr lang="en-US" smtClean="0"/>
              <a:t>63</a:t>
            </a:fld>
            <a:endParaRPr lang="en-US"/>
          </a:p>
        </p:txBody>
      </p:sp>
      <p:sp>
        <p:nvSpPr>
          <p:cNvPr id="7" name="Content Placeholder 2">
            <a:extLst>
              <a:ext uri="{FF2B5EF4-FFF2-40B4-BE49-F238E27FC236}">
                <a16:creationId xmlns:a16="http://schemas.microsoft.com/office/drawing/2014/main" id="{DD3F8046-ECA6-EE4E-833B-5C0A687BE8BA}"/>
              </a:ext>
            </a:extLst>
          </p:cNvPr>
          <p:cNvSpPr txBox="1">
            <a:spLocks/>
          </p:cNvSpPr>
          <p:nvPr/>
        </p:nvSpPr>
        <p:spPr>
          <a:xfrm>
            <a:off x="6358741" y="1363560"/>
            <a:ext cx="5223659" cy="4992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IN" sz="1800" dirty="0">
                <a:solidFill>
                  <a:srgbClr val="FF0000"/>
                </a:solidFill>
                <a:latin typeface="Nunito" pitchFamily="2" charset="77"/>
              </a:rPr>
              <a:t>Lightweight protocol </a:t>
            </a:r>
            <a:r>
              <a:rPr lang="en-IN" sz="1800" dirty="0">
                <a:solidFill>
                  <a:srgbClr val="273239"/>
                </a:solidFill>
                <a:latin typeface="Nunito" pitchFamily="2" charset="77"/>
              </a:rPr>
              <a:t>that is quick to create and allows for efficient data transport</a:t>
            </a:r>
          </a:p>
          <a:p>
            <a:pPr fontAlgn="base"/>
            <a:r>
              <a:rPr lang="en-IN" sz="1800" dirty="0">
                <a:solidFill>
                  <a:srgbClr val="FF0000"/>
                </a:solidFill>
                <a:latin typeface="Nunito" pitchFamily="2" charset="77"/>
              </a:rPr>
              <a:t>Minimal data packet usage</a:t>
            </a:r>
            <a:r>
              <a:rPr lang="en-IN" sz="1800" dirty="0">
                <a:solidFill>
                  <a:srgbClr val="273239"/>
                </a:solidFill>
                <a:latin typeface="Nunito" pitchFamily="2" charset="77"/>
              </a:rPr>
              <a:t>, resulting in low network usage</a:t>
            </a:r>
          </a:p>
          <a:p>
            <a:pPr fontAlgn="base"/>
            <a:r>
              <a:rPr lang="en-IN" sz="1800" dirty="0">
                <a:solidFill>
                  <a:srgbClr val="FF0000"/>
                </a:solidFill>
                <a:latin typeface="Nunito" pitchFamily="2" charset="77"/>
              </a:rPr>
              <a:t>Effective data dispersion</a:t>
            </a:r>
          </a:p>
          <a:p>
            <a:pPr fontAlgn="base"/>
            <a:r>
              <a:rPr lang="en-IN" sz="1800" dirty="0">
                <a:solidFill>
                  <a:srgbClr val="273239"/>
                </a:solidFill>
                <a:latin typeface="Nunito" pitchFamily="2" charset="77"/>
              </a:rPr>
              <a:t>The effective use of remote sensing and control</a:t>
            </a:r>
          </a:p>
          <a:p>
            <a:pPr fontAlgn="base"/>
            <a:r>
              <a:rPr lang="en-IN" sz="1800" dirty="0">
                <a:solidFill>
                  <a:srgbClr val="FF0000"/>
                </a:solidFill>
                <a:latin typeface="Nunito" pitchFamily="2" charset="77"/>
              </a:rPr>
              <a:t>Prompt and effective message delivery</a:t>
            </a:r>
          </a:p>
          <a:p>
            <a:pPr fontAlgn="base"/>
            <a:r>
              <a:rPr lang="en-IN" sz="1800" dirty="0">
                <a:solidFill>
                  <a:srgbClr val="FF0000"/>
                </a:solidFill>
                <a:latin typeface="Nunito" pitchFamily="2" charset="77"/>
              </a:rPr>
              <a:t>Minimises power consumption</a:t>
            </a:r>
            <a:r>
              <a:rPr lang="en-IN" sz="1800" dirty="0">
                <a:solidFill>
                  <a:srgbClr val="273239"/>
                </a:solidFill>
                <a:latin typeface="Nunito" pitchFamily="2" charset="77"/>
              </a:rPr>
              <a:t>, which is beneficial for the linked devices, and maximises network capacity.</a:t>
            </a:r>
          </a:p>
          <a:p>
            <a:pPr fontAlgn="base"/>
            <a:r>
              <a:rPr lang="en-IN" sz="1800" dirty="0">
                <a:solidFill>
                  <a:srgbClr val="FF0000"/>
                </a:solidFill>
                <a:latin typeface="Nunito" pitchFamily="2" charset="77"/>
              </a:rPr>
              <a:t>Data transmission is quick, efficient, and lightweight </a:t>
            </a:r>
            <a:r>
              <a:rPr lang="en-IN" sz="1800" dirty="0">
                <a:solidFill>
                  <a:srgbClr val="273239"/>
                </a:solidFill>
                <a:latin typeface="Nunito" pitchFamily="2" charset="77"/>
              </a:rPr>
              <a:t>because MQTT messages have small code footprint. These control messages have a fixed header of size 2 bytes and payload message up to size 256 megabytes. </a:t>
            </a:r>
          </a:p>
          <a:p>
            <a:endParaRPr lang="en-US" sz="1800" dirty="0"/>
          </a:p>
        </p:txBody>
      </p:sp>
    </p:spTree>
    <p:extLst>
      <p:ext uri="{BB962C8B-B14F-4D97-AF65-F5344CB8AC3E}">
        <p14:creationId xmlns:p14="http://schemas.microsoft.com/office/powerpoint/2010/main" val="669979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E0F8-001B-8140-8946-932FA8D655B1}"/>
              </a:ext>
            </a:extLst>
          </p:cNvPr>
          <p:cNvSpPr>
            <a:spLocks noGrp="1"/>
          </p:cNvSpPr>
          <p:nvPr>
            <p:ph type="title"/>
          </p:nvPr>
        </p:nvSpPr>
        <p:spPr/>
        <p:txBody>
          <a:bodyPr/>
          <a:lstStyle/>
          <a:p>
            <a:r>
              <a:rPr lang="en-IN" b="1" dirty="0">
                <a:solidFill>
                  <a:srgbClr val="273239"/>
                </a:solidFill>
                <a:latin typeface="Nunito" pitchFamily="2" charset="77"/>
              </a:rPr>
              <a:t>Disa</a:t>
            </a:r>
            <a:r>
              <a:rPr lang="en-IN" b="1" i="0" u="none" strike="noStrike" dirty="0">
                <a:solidFill>
                  <a:srgbClr val="273239"/>
                </a:solidFill>
                <a:effectLst/>
                <a:latin typeface="Nunito" pitchFamily="2" charset="77"/>
              </a:rPr>
              <a:t>dvantages of MQTT</a:t>
            </a:r>
            <a:endParaRPr lang="en-US" dirty="0"/>
          </a:p>
        </p:txBody>
      </p:sp>
      <p:sp>
        <p:nvSpPr>
          <p:cNvPr id="3" name="Content Placeholder 2">
            <a:extLst>
              <a:ext uri="{FF2B5EF4-FFF2-40B4-BE49-F238E27FC236}">
                <a16:creationId xmlns:a16="http://schemas.microsoft.com/office/drawing/2014/main" id="{70D55D6F-26A8-6C46-8632-083816C6BF47}"/>
              </a:ext>
            </a:extLst>
          </p:cNvPr>
          <p:cNvSpPr>
            <a:spLocks noGrp="1"/>
          </p:cNvSpPr>
          <p:nvPr>
            <p:ph idx="1"/>
          </p:nvPr>
        </p:nvSpPr>
        <p:spPr>
          <a:xfrm>
            <a:off x="449282" y="1528741"/>
            <a:ext cx="11319165" cy="4741429"/>
          </a:xfrm>
        </p:spPr>
        <p:txBody>
          <a:bodyPr>
            <a:noAutofit/>
          </a:bodyPr>
          <a:lstStyle/>
          <a:p>
            <a:r>
              <a:rPr lang="en-IN" sz="1800" b="1" dirty="0">
                <a:effectLst/>
                <a:latin typeface="TimesNewRomanPS"/>
              </a:rPr>
              <a:t>It operates over TCP</a:t>
            </a:r>
            <a:r>
              <a:rPr lang="en-IN" sz="1800" dirty="0">
                <a:effectLst/>
                <a:latin typeface="TimesNewRomanPSMT"/>
              </a:rPr>
              <a:t>: TCP was designed for devices that had more memory and processing power than many of the lightweight, power constrained IoT devices have available to them. TCP requires more handshaking to set up communication links before any messages can be exchanged. This increases wake-up and communication times, which affects the long-term battery consumption. TCP connected devices tend to keep sockets open for each other with a persistent session. This adds to power and memory requirements. </a:t>
            </a:r>
            <a:endParaRPr lang="en-IN" sz="1400" dirty="0"/>
          </a:p>
          <a:p>
            <a:r>
              <a:rPr lang="en-IN" sz="1800" b="1" dirty="0">
                <a:effectLst/>
                <a:latin typeface="TimesNewRomanPS"/>
              </a:rPr>
              <a:t>Centralized broker can limit scale</a:t>
            </a:r>
            <a:r>
              <a:rPr lang="en-IN" sz="1800" dirty="0">
                <a:effectLst/>
                <a:latin typeface="TimesNewRomanPSMT"/>
              </a:rPr>
              <a:t>: The broker can affect scalability as there is additional overhead for each device connected to it. The network can only grow as large as the local broker hub can support it. This puts a limit on expansion for each hub and spoke group.</a:t>
            </a:r>
          </a:p>
          <a:p>
            <a:r>
              <a:rPr lang="en-IN" sz="1800" b="1" dirty="0">
                <a:effectLst/>
                <a:latin typeface="TimesNewRomanPS"/>
              </a:rPr>
              <a:t>Broker single point of failure</a:t>
            </a:r>
            <a:r>
              <a:rPr lang="en-IN" sz="1800" dirty="0">
                <a:effectLst/>
                <a:latin typeface="TimesNewRomanPSMT"/>
              </a:rPr>
              <a:t>: It can also be a single point of failure in the network. A common situation is a broker device that is plugged into a wall socket with several publishing devices that are battery powered. In the event of a power failure, the publishing devices would keep operating but the broker would be offline. The network would be useless until the power is resumed. </a:t>
            </a:r>
            <a:endParaRPr lang="en-IN" sz="1400" dirty="0"/>
          </a:p>
          <a:p>
            <a:r>
              <a:rPr lang="en-IN" sz="1800" b="1" dirty="0">
                <a:effectLst/>
                <a:latin typeface="TimesNewRomanPS"/>
              </a:rPr>
              <a:t>Security</a:t>
            </a:r>
            <a:r>
              <a:rPr lang="en-IN" sz="1800" dirty="0">
                <a:effectLst/>
                <a:latin typeface="TimesNewRomanPSMT"/>
              </a:rPr>
              <a:t>: MQTT is unencrypted by default. This makes it natively unsecured and requires you to take additional steps and absorb some overhead to make sure TLS/SSL is implemented. If not, any communication over MQTT, including username and password, is open to hackers. </a:t>
            </a:r>
          </a:p>
          <a:p>
            <a:r>
              <a:rPr lang="en-IN" sz="1800" dirty="0">
                <a:latin typeface="TimesNewRomanPSMT"/>
              </a:rPr>
              <a:t>Building an internationally </a:t>
            </a:r>
            <a:r>
              <a:rPr lang="en-IN" sz="1800" b="1" dirty="0">
                <a:latin typeface="TimesNewRomanPSMT"/>
              </a:rPr>
              <a:t>scalable </a:t>
            </a:r>
            <a:r>
              <a:rPr lang="en-IN" sz="1800" dirty="0">
                <a:latin typeface="TimesNewRomanPSMT"/>
              </a:rPr>
              <a:t>MQTT network is challenging.</a:t>
            </a:r>
          </a:p>
          <a:p>
            <a:endParaRPr lang="en-IN" sz="1400" dirty="0"/>
          </a:p>
          <a:p>
            <a:pPr algn="l" fontAlgn="base">
              <a:buFont typeface="Arial" panose="020B0604020202020204" pitchFamily="34" charset="0"/>
              <a:buChar char="•"/>
            </a:pPr>
            <a:endParaRPr lang="en-IN" sz="2000" b="0" i="0" u="none" strike="noStrike" dirty="0">
              <a:solidFill>
                <a:srgbClr val="273239"/>
              </a:solidFill>
              <a:effectLst/>
              <a:latin typeface="Nunito" pitchFamily="2" charset="77"/>
            </a:endParaRPr>
          </a:p>
          <a:p>
            <a:endParaRPr lang="en-US" sz="2000" dirty="0"/>
          </a:p>
        </p:txBody>
      </p:sp>
      <p:sp>
        <p:nvSpPr>
          <p:cNvPr id="4" name="Date Placeholder 3">
            <a:extLst>
              <a:ext uri="{FF2B5EF4-FFF2-40B4-BE49-F238E27FC236}">
                <a16:creationId xmlns:a16="http://schemas.microsoft.com/office/drawing/2014/main" id="{6139A651-D3EC-484B-9CFE-DB09CF20F596}"/>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92B12F8E-8E6A-8145-8CEB-9B0877F45B4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60A50E0-B7EF-AD46-9AD5-E8AEB8E88D1B}"/>
              </a:ext>
            </a:extLst>
          </p:cNvPr>
          <p:cNvSpPr>
            <a:spLocks noGrp="1"/>
          </p:cNvSpPr>
          <p:nvPr>
            <p:ph type="sldNum" sz="quarter" idx="12"/>
          </p:nvPr>
        </p:nvSpPr>
        <p:spPr/>
        <p:txBody>
          <a:bodyPr/>
          <a:lstStyle/>
          <a:p>
            <a:fld id="{6E91CC32-6A6B-4E2E-BBA1-6864F305DA26}" type="slidenum">
              <a:rPr lang="en-US" smtClean="0"/>
              <a:t>64</a:t>
            </a:fld>
            <a:endParaRPr lang="en-US"/>
          </a:p>
        </p:txBody>
      </p:sp>
    </p:spTree>
    <p:extLst>
      <p:ext uri="{BB962C8B-B14F-4D97-AF65-F5344CB8AC3E}">
        <p14:creationId xmlns:p14="http://schemas.microsoft.com/office/powerpoint/2010/main" val="26575841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8AE1-F3DE-DB47-8253-1335F71838B9}"/>
              </a:ext>
            </a:extLst>
          </p:cNvPr>
          <p:cNvSpPr>
            <a:spLocks noGrp="1"/>
          </p:cNvSpPr>
          <p:nvPr>
            <p:ph type="title"/>
          </p:nvPr>
        </p:nvSpPr>
        <p:spPr/>
        <p:txBody>
          <a:bodyPr/>
          <a:lstStyle/>
          <a:p>
            <a:r>
              <a:rPr lang="en-IN" sz="4400" b="1" dirty="0">
                <a:effectLst/>
                <a:latin typeface="TimesNewRomanPS"/>
              </a:rPr>
              <a:t>QoS levels </a:t>
            </a:r>
            <a:endParaRPr lang="en-US" dirty="0"/>
          </a:p>
        </p:txBody>
      </p:sp>
      <p:sp>
        <p:nvSpPr>
          <p:cNvPr id="3" name="Content Placeholder 2">
            <a:extLst>
              <a:ext uri="{FF2B5EF4-FFF2-40B4-BE49-F238E27FC236}">
                <a16:creationId xmlns:a16="http://schemas.microsoft.com/office/drawing/2014/main" id="{201A6AA3-AEB2-BE46-B4B7-95F85277DEF2}"/>
              </a:ext>
            </a:extLst>
          </p:cNvPr>
          <p:cNvSpPr>
            <a:spLocks noGrp="1"/>
          </p:cNvSpPr>
          <p:nvPr>
            <p:ph idx="1"/>
          </p:nvPr>
        </p:nvSpPr>
        <p:spPr/>
        <p:txBody>
          <a:bodyPr/>
          <a:lstStyle/>
          <a:p>
            <a:r>
              <a:rPr lang="en-IN" sz="1800" dirty="0">
                <a:effectLst/>
                <a:latin typeface="TimesNewRomanPSMT"/>
              </a:rPr>
              <a:t>QoS is the MQTT terminology for message delivery reliability requirements. </a:t>
            </a:r>
            <a:endParaRPr lang="en-IN" dirty="0"/>
          </a:p>
          <a:p>
            <a:r>
              <a:rPr lang="en-IN" sz="1800" dirty="0">
                <a:effectLst/>
                <a:latin typeface="TimesNewRomanPSMT"/>
              </a:rPr>
              <a:t>The trade-off is between bandwidth used and reliability of message delivery. More back and forth messaging is required to ensure higher reliability, which increases bandwidth requirements for the same message packet. MQTT gives you some options to choose between. </a:t>
            </a:r>
            <a:endParaRPr lang="en-IN" dirty="0"/>
          </a:p>
          <a:p>
            <a:r>
              <a:rPr lang="en-IN" sz="1800" i="1" dirty="0">
                <a:effectLst/>
                <a:latin typeface="TimesNewRomanPS"/>
              </a:rPr>
              <a:t>QoS is set separately for both the ends of the communication. There is a QoS that is set for the publisher to broker messaging connection and a separate QoS that is set for the broker to subscriber connection. Often, QoS is the same for both, but not always. </a:t>
            </a:r>
            <a:endParaRPr lang="en-IN" dirty="0"/>
          </a:p>
          <a:p>
            <a:endParaRPr lang="en-US" dirty="0"/>
          </a:p>
        </p:txBody>
      </p:sp>
      <p:sp>
        <p:nvSpPr>
          <p:cNvPr id="4" name="Date Placeholder 3">
            <a:extLst>
              <a:ext uri="{FF2B5EF4-FFF2-40B4-BE49-F238E27FC236}">
                <a16:creationId xmlns:a16="http://schemas.microsoft.com/office/drawing/2014/main" id="{1E72EF8A-6D0A-5448-AD54-BE33B4C855B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B381F261-D0DA-2244-B908-0BF04D13A14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36B5C2B-23AD-7046-B2F7-160513491669}"/>
              </a:ext>
            </a:extLst>
          </p:cNvPr>
          <p:cNvSpPr>
            <a:spLocks noGrp="1"/>
          </p:cNvSpPr>
          <p:nvPr>
            <p:ph type="sldNum" sz="quarter" idx="12"/>
          </p:nvPr>
        </p:nvSpPr>
        <p:spPr/>
        <p:txBody>
          <a:bodyPr/>
          <a:lstStyle/>
          <a:p>
            <a:fld id="{6E91CC32-6A6B-4E2E-BBA1-6864F305DA26}" type="slidenum">
              <a:rPr lang="en-US" smtClean="0"/>
              <a:t>65</a:t>
            </a:fld>
            <a:endParaRPr lang="en-US"/>
          </a:p>
        </p:txBody>
      </p:sp>
    </p:spTree>
    <p:extLst>
      <p:ext uri="{BB962C8B-B14F-4D97-AF65-F5344CB8AC3E}">
        <p14:creationId xmlns:p14="http://schemas.microsoft.com/office/powerpoint/2010/main" val="912306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750F-05A6-D341-96EC-02C103EA7800}"/>
              </a:ext>
            </a:extLst>
          </p:cNvPr>
          <p:cNvSpPr>
            <a:spLocks noGrp="1"/>
          </p:cNvSpPr>
          <p:nvPr>
            <p:ph type="title"/>
          </p:nvPr>
        </p:nvSpPr>
        <p:spPr>
          <a:xfrm>
            <a:off x="838200" y="365125"/>
            <a:ext cx="10515600" cy="1119537"/>
          </a:xfrm>
        </p:spPr>
        <p:txBody>
          <a:bodyPr>
            <a:normAutofit/>
          </a:bodyPr>
          <a:lstStyle/>
          <a:p>
            <a:r>
              <a:rPr lang="en-IN" sz="4400" b="1" dirty="0">
                <a:effectLst/>
                <a:latin typeface="TimesNewRomanPS"/>
              </a:rPr>
              <a:t>QoS 0 - Fire and forget – Minimal Level</a:t>
            </a:r>
            <a:endParaRPr lang="en-US" dirty="0"/>
          </a:p>
        </p:txBody>
      </p:sp>
      <p:sp>
        <p:nvSpPr>
          <p:cNvPr id="3" name="Content Placeholder 2">
            <a:extLst>
              <a:ext uri="{FF2B5EF4-FFF2-40B4-BE49-F238E27FC236}">
                <a16:creationId xmlns:a16="http://schemas.microsoft.com/office/drawing/2014/main" id="{9A0EE365-9067-C645-BD07-A27320A0CA44}"/>
              </a:ext>
            </a:extLst>
          </p:cNvPr>
          <p:cNvSpPr>
            <a:spLocks noGrp="1"/>
          </p:cNvSpPr>
          <p:nvPr>
            <p:ph idx="1"/>
          </p:nvPr>
        </p:nvSpPr>
        <p:spPr>
          <a:xfrm>
            <a:off x="710985" y="1397175"/>
            <a:ext cx="10770030" cy="2932355"/>
          </a:xfrm>
        </p:spPr>
        <p:txBody>
          <a:bodyPr>
            <a:normAutofit/>
          </a:bodyPr>
          <a:lstStyle/>
          <a:p>
            <a:r>
              <a:rPr lang="en-IN" sz="1800" dirty="0">
                <a:effectLst/>
                <a:latin typeface="TimesNewRomanPSMT"/>
              </a:rPr>
              <a:t>Messages are sent to the broker without confirmation that it has been sent on by the broker to subscribers. It still has all the guarantees of the TCP protocol, as do all forms of standard MQTT. </a:t>
            </a:r>
            <a:endParaRPr lang="en-IN" dirty="0"/>
          </a:p>
          <a:p>
            <a:r>
              <a:rPr lang="en-IN" sz="1800" dirty="0">
                <a:effectLst/>
                <a:latin typeface="TimesNewRomanPSMT"/>
              </a:rPr>
              <a:t> there is minimal communication overhead, which translates into minimal power requirements. Once sent to the broker, the message is deleted on the device (publisher). The broker immediately sends on to subscribers that have an open connection. Unlike the other QoS levels, the message is not stored for offline subscribers.</a:t>
            </a:r>
            <a:endParaRPr lang="en-IN" dirty="0"/>
          </a:p>
          <a:p>
            <a:r>
              <a:rPr lang="en-IN" sz="1800" dirty="0">
                <a:effectLst/>
                <a:latin typeface="TimesNewRomanPSMT"/>
              </a:rPr>
              <a:t>QoS 0 is often used when there is a stable connection and disruption is unlikely, like in the case of a wired connection. It is also used when power constraints are more important than message delivery. resulting data is acceptable even with some messages lost, or the frequency of messages is high enough that if one is lost, then no big deal, another will be on the way shortly. </a:t>
            </a:r>
            <a:endParaRPr lang="en-IN" dirty="0"/>
          </a:p>
          <a:p>
            <a:endParaRPr lang="en-US" dirty="0"/>
          </a:p>
        </p:txBody>
      </p:sp>
      <p:sp>
        <p:nvSpPr>
          <p:cNvPr id="4" name="Date Placeholder 3">
            <a:extLst>
              <a:ext uri="{FF2B5EF4-FFF2-40B4-BE49-F238E27FC236}">
                <a16:creationId xmlns:a16="http://schemas.microsoft.com/office/drawing/2014/main" id="{6C5DDCE0-3FF8-1A40-84F0-D2A97013ECFC}"/>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3756B44C-C519-9746-8F1A-A6166937765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0973B4-97CA-AD44-B3F4-EA91567A3047}"/>
              </a:ext>
            </a:extLst>
          </p:cNvPr>
          <p:cNvSpPr>
            <a:spLocks noGrp="1"/>
          </p:cNvSpPr>
          <p:nvPr>
            <p:ph type="sldNum" sz="quarter" idx="12"/>
          </p:nvPr>
        </p:nvSpPr>
        <p:spPr/>
        <p:txBody>
          <a:bodyPr/>
          <a:lstStyle/>
          <a:p>
            <a:fld id="{6E91CC32-6A6B-4E2E-BBA1-6864F305DA26}" type="slidenum">
              <a:rPr lang="en-US" smtClean="0"/>
              <a:t>66</a:t>
            </a:fld>
            <a:endParaRPr lang="en-US"/>
          </a:p>
        </p:txBody>
      </p:sp>
      <p:pic>
        <p:nvPicPr>
          <p:cNvPr id="8" name="Picture 7">
            <a:extLst>
              <a:ext uri="{FF2B5EF4-FFF2-40B4-BE49-F238E27FC236}">
                <a16:creationId xmlns:a16="http://schemas.microsoft.com/office/drawing/2014/main" id="{DF6466B7-5396-7C43-81A8-ED79436D8D60}"/>
              </a:ext>
            </a:extLst>
          </p:cNvPr>
          <p:cNvPicPr>
            <a:picLocks noChangeAspect="1"/>
          </p:cNvPicPr>
          <p:nvPr/>
        </p:nvPicPr>
        <p:blipFill>
          <a:blip r:embed="rId2"/>
          <a:stretch>
            <a:fillRect/>
          </a:stretch>
        </p:blipFill>
        <p:spPr>
          <a:xfrm>
            <a:off x="1835150" y="3939269"/>
            <a:ext cx="8521700" cy="2844622"/>
          </a:xfrm>
          <a:prstGeom prst="rect">
            <a:avLst/>
          </a:prstGeom>
        </p:spPr>
      </p:pic>
    </p:spTree>
    <p:extLst>
      <p:ext uri="{BB962C8B-B14F-4D97-AF65-F5344CB8AC3E}">
        <p14:creationId xmlns:p14="http://schemas.microsoft.com/office/powerpoint/2010/main" val="3263279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750F-05A6-D341-96EC-02C103EA7800}"/>
              </a:ext>
            </a:extLst>
          </p:cNvPr>
          <p:cNvSpPr>
            <a:spLocks noGrp="1"/>
          </p:cNvSpPr>
          <p:nvPr>
            <p:ph type="title"/>
          </p:nvPr>
        </p:nvSpPr>
        <p:spPr>
          <a:xfrm>
            <a:off x="838200" y="365125"/>
            <a:ext cx="10515600" cy="1119537"/>
          </a:xfrm>
        </p:spPr>
        <p:txBody>
          <a:bodyPr>
            <a:normAutofit/>
          </a:bodyPr>
          <a:lstStyle/>
          <a:p>
            <a:r>
              <a:rPr lang="en-IN" sz="4400" b="1" dirty="0">
                <a:effectLst/>
                <a:latin typeface="TimesNewRomanPS"/>
              </a:rPr>
              <a:t>QoS 1 - Deliver once – Commonly Used</a:t>
            </a:r>
            <a:endParaRPr lang="en-US" dirty="0"/>
          </a:p>
        </p:txBody>
      </p:sp>
      <p:sp>
        <p:nvSpPr>
          <p:cNvPr id="3" name="Content Placeholder 2">
            <a:extLst>
              <a:ext uri="{FF2B5EF4-FFF2-40B4-BE49-F238E27FC236}">
                <a16:creationId xmlns:a16="http://schemas.microsoft.com/office/drawing/2014/main" id="{9A0EE365-9067-C645-BD07-A27320A0CA44}"/>
              </a:ext>
            </a:extLst>
          </p:cNvPr>
          <p:cNvSpPr>
            <a:spLocks noGrp="1"/>
          </p:cNvSpPr>
          <p:nvPr>
            <p:ph idx="1"/>
          </p:nvPr>
        </p:nvSpPr>
        <p:spPr>
          <a:xfrm>
            <a:off x="710985" y="1397175"/>
            <a:ext cx="10770030" cy="1904165"/>
          </a:xfrm>
        </p:spPr>
        <p:txBody>
          <a:bodyPr>
            <a:normAutofit/>
          </a:bodyPr>
          <a:lstStyle/>
          <a:p>
            <a:r>
              <a:rPr lang="en-IN" sz="1800" b="1" dirty="0">
                <a:effectLst/>
                <a:latin typeface="TimesNewRomanPS"/>
              </a:rPr>
              <a:t>Deliver once - </a:t>
            </a:r>
            <a:r>
              <a:rPr lang="en-IN" sz="1800" dirty="0">
                <a:effectLst/>
                <a:latin typeface="TimesNewRomanPSMT"/>
              </a:rPr>
              <a:t>I don't care if you send it 10 times, just make sure they get it. </a:t>
            </a:r>
            <a:endParaRPr lang="en-IN" sz="1200" dirty="0"/>
          </a:p>
          <a:p>
            <a:r>
              <a:rPr lang="en-IN" sz="1800" dirty="0">
                <a:effectLst/>
                <a:latin typeface="TimesNewRomanPSMT"/>
              </a:rPr>
              <a:t>It guarantees the message is delivered at least once. Duplicate messages need to be handled either on the subscriber side or in some post processing. There is a higher communication overhead than QoS 0 but only half as much back and forth as QoS 2. </a:t>
            </a:r>
            <a:endParaRPr lang="en-IN" sz="1200" dirty="0"/>
          </a:p>
          <a:p>
            <a:r>
              <a:rPr lang="en-IN" sz="1800" dirty="0">
                <a:effectLst/>
                <a:latin typeface="TimesNewRomanPSMT"/>
              </a:rPr>
              <a:t>QoS 1 is used when delivery needs to be guaranteed and the use case can handle duplicate messages. </a:t>
            </a:r>
            <a:endParaRPr lang="en-IN" sz="1200" dirty="0"/>
          </a:p>
          <a:p>
            <a:endParaRPr lang="en-US" dirty="0"/>
          </a:p>
        </p:txBody>
      </p:sp>
      <p:sp>
        <p:nvSpPr>
          <p:cNvPr id="4" name="Date Placeholder 3">
            <a:extLst>
              <a:ext uri="{FF2B5EF4-FFF2-40B4-BE49-F238E27FC236}">
                <a16:creationId xmlns:a16="http://schemas.microsoft.com/office/drawing/2014/main" id="{6C5DDCE0-3FF8-1A40-84F0-D2A97013ECFC}"/>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3756B44C-C519-9746-8F1A-A6166937765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0973B4-97CA-AD44-B3F4-EA91567A3047}"/>
              </a:ext>
            </a:extLst>
          </p:cNvPr>
          <p:cNvSpPr>
            <a:spLocks noGrp="1"/>
          </p:cNvSpPr>
          <p:nvPr>
            <p:ph type="sldNum" sz="quarter" idx="12"/>
          </p:nvPr>
        </p:nvSpPr>
        <p:spPr/>
        <p:txBody>
          <a:bodyPr/>
          <a:lstStyle/>
          <a:p>
            <a:fld id="{6E91CC32-6A6B-4E2E-BBA1-6864F305DA26}" type="slidenum">
              <a:rPr lang="en-US" smtClean="0"/>
              <a:t>67</a:t>
            </a:fld>
            <a:endParaRPr lang="en-US"/>
          </a:p>
        </p:txBody>
      </p:sp>
      <p:pic>
        <p:nvPicPr>
          <p:cNvPr id="7" name="Picture 6">
            <a:extLst>
              <a:ext uri="{FF2B5EF4-FFF2-40B4-BE49-F238E27FC236}">
                <a16:creationId xmlns:a16="http://schemas.microsoft.com/office/drawing/2014/main" id="{F44723DE-F98A-614B-AA4F-AA41EA0E1865}"/>
              </a:ext>
            </a:extLst>
          </p:cNvPr>
          <p:cNvPicPr>
            <a:picLocks noChangeAspect="1"/>
          </p:cNvPicPr>
          <p:nvPr/>
        </p:nvPicPr>
        <p:blipFill>
          <a:blip r:embed="rId2"/>
          <a:stretch>
            <a:fillRect/>
          </a:stretch>
        </p:blipFill>
        <p:spPr>
          <a:xfrm>
            <a:off x="1587069" y="3022169"/>
            <a:ext cx="8610815" cy="3779557"/>
          </a:xfrm>
          <a:prstGeom prst="rect">
            <a:avLst/>
          </a:prstGeom>
        </p:spPr>
      </p:pic>
    </p:spTree>
    <p:extLst>
      <p:ext uri="{BB962C8B-B14F-4D97-AF65-F5344CB8AC3E}">
        <p14:creationId xmlns:p14="http://schemas.microsoft.com/office/powerpoint/2010/main" val="2417467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750F-05A6-D341-96EC-02C103EA7800}"/>
              </a:ext>
            </a:extLst>
          </p:cNvPr>
          <p:cNvSpPr>
            <a:spLocks noGrp="1"/>
          </p:cNvSpPr>
          <p:nvPr>
            <p:ph type="title"/>
          </p:nvPr>
        </p:nvSpPr>
        <p:spPr>
          <a:xfrm>
            <a:off x="838200" y="365125"/>
            <a:ext cx="10515600" cy="1119537"/>
          </a:xfrm>
        </p:spPr>
        <p:txBody>
          <a:bodyPr>
            <a:normAutofit/>
          </a:bodyPr>
          <a:lstStyle/>
          <a:p>
            <a:r>
              <a:rPr lang="en-IN" sz="4400" b="1" dirty="0">
                <a:effectLst/>
                <a:latin typeface="TimesNewRomanPS"/>
              </a:rPr>
              <a:t>QoS 2 - Deliver Exactly once </a:t>
            </a:r>
            <a:endParaRPr lang="en-US" dirty="0"/>
          </a:p>
        </p:txBody>
      </p:sp>
      <p:sp>
        <p:nvSpPr>
          <p:cNvPr id="3" name="Content Placeholder 2">
            <a:extLst>
              <a:ext uri="{FF2B5EF4-FFF2-40B4-BE49-F238E27FC236}">
                <a16:creationId xmlns:a16="http://schemas.microsoft.com/office/drawing/2014/main" id="{9A0EE365-9067-C645-BD07-A27320A0CA44}"/>
              </a:ext>
            </a:extLst>
          </p:cNvPr>
          <p:cNvSpPr>
            <a:spLocks noGrp="1"/>
          </p:cNvSpPr>
          <p:nvPr>
            <p:ph idx="1"/>
          </p:nvPr>
        </p:nvSpPr>
        <p:spPr>
          <a:xfrm>
            <a:off x="605642" y="1397174"/>
            <a:ext cx="4940135" cy="4671115"/>
          </a:xfrm>
        </p:spPr>
        <p:txBody>
          <a:bodyPr>
            <a:normAutofit/>
          </a:bodyPr>
          <a:lstStyle/>
          <a:p>
            <a:r>
              <a:rPr lang="en-IN" sz="1800" dirty="0">
                <a:effectLst/>
                <a:latin typeface="TimesNewRomanPSMT"/>
              </a:rPr>
              <a:t>QoS 2 guarantees the message is delivered and delivered only once. </a:t>
            </a:r>
          </a:p>
          <a:p>
            <a:r>
              <a:rPr lang="en-IN" sz="1800" dirty="0">
                <a:effectLst/>
                <a:latin typeface="TimesNewRomanPSMT"/>
              </a:rPr>
              <a:t>The state of the communication needs to be stored by both the sides until full confirmation of delivery is communicated back to the publisher.</a:t>
            </a:r>
          </a:p>
          <a:p>
            <a:r>
              <a:rPr lang="en-IN" sz="1800" dirty="0">
                <a:effectLst/>
                <a:latin typeface="TimesNewRomanPSMT"/>
              </a:rPr>
              <a:t> This requires both a higher level of power on the device and a larger memory footprint in order to store the more complex state. It also takes a bit longer to complete QoS 2 communications. </a:t>
            </a:r>
            <a:endParaRPr lang="en-IN" sz="1200" dirty="0"/>
          </a:p>
          <a:p>
            <a:r>
              <a:rPr lang="en-IN" sz="1800" dirty="0">
                <a:effectLst/>
                <a:latin typeface="TimesNewRomanPSMT"/>
              </a:rPr>
              <a:t>QoS 2 is used when delivery needs to be guaranteed and the end application or subscribing client is unable to handle duplicate messages. </a:t>
            </a:r>
            <a:endParaRPr lang="en-IN" sz="1200" dirty="0"/>
          </a:p>
          <a:p>
            <a:endParaRPr lang="en-US" dirty="0"/>
          </a:p>
        </p:txBody>
      </p:sp>
      <p:sp>
        <p:nvSpPr>
          <p:cNvPr id="4" name="Date Placeholder 3">
            <a:extLst>
              <a:ext uri="{FF2B5EF4-FFF2-40B4-BE49-F238E27FC236}">
                <a16:creationId xmlns:a16="http://schemas.microsoft.com/office/drawing/2014/main" id="{6C5DDCE0-3FF8-1A40-84F0-D2A97013ECFC}"/>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3756B44C-C519-9746-8F1A-A6166937765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0973B4-97CA-AD44-B3F4-EA91567A3047}"/>
              </a:ext>
            </a:extLst>
          </p:cNvPr>
          <p:cNvSpPr>
            <a:spLocks noGrp="1"/>
          </p:cNvSpPr>
          <p:nvPr>
            <p:ph type="sldNum" sz="quarter" idx="12"/>
          </p:nvPr>
        </p:nvSpPr>
        <p:spPr/>
        <p:txBody>
          <a:bodyPr/>
          <a:lstStyle/>
          <a:p>
            <a:fld id="{6E91CC32-6A6B-4E2E-BBA1-6864F305DA26}" type="slidenum">
              <a:rPr lang="en-US" smtClean="0"/>
              <a:t>68</a:t>
            </a:fld>
            <a:endParaRPr lang="en-US"/>
          </a:p>
        </p:txBody>
      </p:sp>
      <p:pic>
        <p:nvPicPr>
          <p:cNvPr id="8" name="Picture 7">
            <a:extLst>
              <a:ext uri="{FF2B5EF4-FFF2-40B4-BE49-F238E27FC236}">
                <a16:creationId xmlns:a16="http://schemas.microsoft.com/office/drawing/2014/main" id="{3EBD32A4-5187-3B47-AE8C-2FA4902C8851}"/>
              </a:ext>
            </a:extLst>
          </p:cNvPr>
          <p:cNvPicPr>
            <a:picLocks noChangeAspect="1"/>
          </p:cNvPicPr>
          <p:nvPr/>
        </p:nvPicPr>
        <p:blipFill>
          <a:blip r:embed="rId2"/>
          <a:stretch>
            <a:fillRect/>
          </a:stretch>
        </p:blipFill>
        <p:spPr>
          <a:xfrm>
            <a:off x="5575569" y="1397175"/>
            <a:ext cx="6580805" cy="4671116"/>
          </a:xfrm>
          <a:prstGeom prst="rect">
            <a:avLst/>
          </a:prstGeom>
        </p:spPr>
      </p:pic>
    </p:spTree>
    <p:extLst>
      <p:ext uri="{BB962C8B-B14F-4D97-AF65-F5344CB8AC3E}">
        <p14:creationId xmlns:p14="http://schemas.microsoft.com/office/powerpoint/2010/main" val="1842232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83BA-5043-214A-9093-1B1BA9E489E5}"/>
              </a:ext>
            </a:extLst>
          </p:cNvPr>
          <p:cNvSpPr>
            <a:spLocks noGrp="1"/>
          </p:cNvSpPr>
          <p:nvPr>
            <p:ph type="title"/>
          </p:nvPr>
        </p:nvSpPr>
        <p:spPr/>
        <p:txBody>
          <a:bodyPr/>
          <a:lstStyle/>
          <a:p>
            <a:r>
              <a:rPr lang="en-IN" b="1" i="0" u="none" strike="noStrike" dirty="0">
                <a:solidFill>
                  <a:srgbClr val="273239"/>
                </a:solidFill>
                <a:effectLst/>
                <a:latin typeface="Nunito" pitchFamily="2" charset="77"/>
              </a:rPr>
              <a:t>MQTT</a:t>
            </a:r>
            <a:endParaRPr lang="en-US" dirty="0"/>
          </a:p>
        </p:txBody>
      </p:sp>
      <p:sp>
        <p:nvSpPr>
          <p:cNvPr id="3" name="Content Placeholder 2">
            <a:extLst>
              <a:ext uri="{FF2B5EF4-FFF2-40B4-BE49-F238E27FC236}">
                <a16:creationId xmlns:a16="http://schemas.microsoft.com/office/drawing/2014/main" id="{3E8844DC-4CC7-D649-9A50-A128F087904E}"/>
              </a:ext>
            </a:extLst>
          </p:cNvPr>
          <p:cNvSpPr>
            <a:spLocks noGrp="1"/>
          </p:cNvSpPr>
          <p:nvPr>
            <p:ph idx="1"/>
          </p:nvPr>
        </p:nvSpPr>
        <p:spPr>
          <a:xfrm>
            <a:off x="838200" y="1409988"/>
            <a:ext cx="10515600" cy="4946361"/>
          </a:xfrm>
        </p:spPr>
        <p:txBody>
          <a:bodyPr/>
          <a:lstStyle/>
          <a:p>
            <a:r>
              <a:rPr lang="en-IN" sz="1800" b="1" dirty="0">
                <a:effectLst/>
                <a:latin typeface="TimesNewRomanPS"/>
              </a:rPr>
              <a:t>Last Will and Testament (LWT) </a:t>
            </a:r>
            <a:endParaRPr lang="en-IN" dirty="0"/>
          </a:p>
          <a:p>
            <a:r>
              <a:rPr lang="en-IN" sz="1800" dirty="0">
                <a:effectLst/>
                <a:latin typeface="TimesNewRomanPSMT"/>
              </a:rPr>
              <a:t>This creatively named feature helps MQTT deal with lossy networks and enhances scalability. It is a message that can be stored on the broker in case the publisher drops off the network unexpectedly. </a:t>
            </a:r>
            <a:endParaRPr lang="en-IN" dirty="0"/>
          </a:p>
          <a:p>
            <a:r>
              <a:rPr lang="en-IN" sz="1800" dirty="0">
                <a:effectLst/>
                <a:latin typeface="TimesNewRomanPSMT"/>
              </a:rPr>
              <a:t>It stores state and purpose including the commands it published and its subscriptions. When it drops out, the broker notifies all subscribers of the LWT. When it returns, the broker sends it back to its prior state. </a:t>
            </a:r>
          </a:p>
          <a:p>
            <a:endParaRPr lang="en-IN" sz="1800" dirty="0">
              <a:effectLst/>
              <a:latin typeface="TimesNewRomanPSMT"/>
            </a:endParaRPr>
          </a:p>
          <a:p>
            <a:r>
              <a:rPr lang="en-IN" sz="1800" b="1" dirty="0">
                <a:effectLst/>
                <a:latin typeface="TimesNewRomanPS"/>
              </a:rPr>
              <a:t>Tips for analytics </a:t>
            </a:r>
            <a:endParaRPr lang="en-IN" dirty="0"/>
          </a:p>
          <a:p>
            <a:r>
              <a:rPr lang="en-IN" sz="1800" dirty="0">
                <a:effectLst/>
                <a:latin typeface="TimesNewRomanPSMT"/>
              </a:rPr>
              <a:t>Make sure the time the device records the data is tracked along with the time the data is received. You can monitor delivery times to diagnose issues and keep a close eye on information lag times. For example, if you notice the delivery time steadily increases just before you get a data loss, it is probably something in the networking and not the device that is causing the issue. </a:t>
            </a:r>
            <a:endParaRPr lang="en-IN" dirty="0"/>
          </a:p>
          <a:p>
            <a:r>
              <a:rPr lang="en-IN" sz="1800" dirty="0">
                <a:effectLst/>
                <a:latin typeface="TimesNewRomanPSMT"/>
              </a:rPr>
              <a:t>Since MQTT enables subscribers and publishers to be offline if necessary, the time the message is received could be very different from when it was originated. This can affect the predictive </a:t>
            </a:r>
            <a:r>
              <a:rPr lang="en-IN" sz="1800" dirty="0" err="1">
                <a:effectLst/>
                <a:latin typeface="TimesNewRomanPSMT"/>
              </a:rPr>
              <a:t>modeling</a:t>
            </a:r>
            <a:r>
              <a:rPr lang="en-IN" sz="1800" dirty="0">
                <a:effectLst/>
                <a:latin typeface="TimesNewRomanPSMT"/>
              </a:rPr>
              <a:t> accuracy if the time received becomes significantly distant from when the event being </a:t>
            </a:r>
            <a:r>
              <a:rPr lang="en-IN" sz="1800" dirty="0" err="1">
                <a:effectLst/>
                <a:latin typeface="TimesNewRomanPSMT"/>
              </a:rPr>
              <a:t>analyzed</a:t>
            </a:r>
            <a:r>
              <a:rPr lang="en-IN" sz="1800" dirty="0">
                <a:effectLst/>
                <a:latin typeface="TimesNewRomanPSMT"/>
              </a:rPr>
              <a:t> actually occurred. If connections are persistent, this should be a non issue. </a:t>
            </a:r>
            <a:endParaRPr lang="en-IN" dirty="0"/>
          </a:p>
          <a:p>
            <a:endParaRPr lang="en-IN" dirty="0"/>
          </a:p>
          <a:p>
            <a:endParaRPr lang="en-US" dirty="0"/>
          </a:p>
        </p:txBody>
      </p:sp>
      <p:sp>
        <p:nvSpPr>
          <p:cNvPr id="4" name="Date Placeholder 3">
            <a:extLst>
              <a:ext uri="{FF2B5EF4-FFF2-40B4-BE49-F238E27FC236}">
                <a16:creationId xmlns:a16="http://schemas.microsoft.com/office/drawing/2014/main" id="{ACA4131B-8EB0-0342-8517-9BBAE536A955}"/>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1D3BD8C8-BB5B-874F-8AA6-831F4FB6F89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110F908-083B-344D-934F-90CE510E6401}"/>
              </a:ext>
            </a:extLst>
          </p:cNvPr>
          <p:cNvSpPr>
            <a:spLocks noGrp="1"/>
          </p:cNvSpPr>
          <p:nvPr>
            <p:ph type="sldNum" sz="quarter" idx="12"/>
          </p:nvPr>
        </p:nvSpPr>
        <p:spPr/>
        <p:txBody>
          <a:bodyPr/>
          <a:lstStyle/>
          <a:p>
            <a:fld id="{6E91CC32-6A6B-4E2E-BBA1-6864F305DA26}" type="slidenum">
              <a:rPr lang="en-US" smtClean="0"/>
              <a:t>69</a:t>
            </a:fld>
            <a:endParaRPr lang="en-US"/>
          </a:p>
        </p:txBody>
      </p:sp>
    </p:spTree>
    <p:extLst>
      <p:ext uri="{BB962C8B-B14F-4D97-AF65-F5344CB8AC3E}">
        <p14:creationId xmlns:p14="http://schemas.microsoft.com/office/powerpoint/2010/main" val="2005636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A098-51CA-D44D-813C-FBAB3DB7FEA9}"/>
              </a:ext>
            </a:extLst>
          </p:cNvPr>
          <p:cNvSpPr>
            <a:spLocks noGrp="1"/>
          </p:cNvSpPr>
          <p:nvPr>
            <p:ph type="title"/>
          </p:nvPr>
        </p:nvSpPr>
        <p:spPr/>
        <p:txBody>
          <a:bodyPr>
            <a:normAutofit fontScale="90000"/>
          </a:bodyPr>
          <a:lstStyle/>
          <a:p>
            <a:br>
              <a:rPr lang="en-IN" b="1" i="0" u="none" strike="noStrike" dirty="0">
                <a:solidFill>
                  <a:srgbClr val="273239"/>
                </a:solidFill>
                <a:effectLst/>
                <a:latin typeface="Nunito" pitchFamily="2" charset="77"/>
              </a:rPr>
            </a:br>
            <a:r>
              <a:rPr lang="en-IN" b="1" i="0" u="none" strike="noStrike" dirty="0">
                <a:solidFill>
                  <a:srgbClr val="273239"/>
                </a:solidFill>
                <a:effectLst/>
                <a:latin typeface="Nunito" pitchFamily="2" charset="77"/>
              </a:rPr>
              <a:t>Difference between Traditional Data and IoT Data</a:t>
            </a:r>
            <a:br>
              <a:rPr lang="en-IN" b="1" i="0" u="none" strike="noStrike" dirty="0">
                <a:solidFill>
                  <a:srgbClr val="273239"/>
                </a:solidFill>
                <a:effectLst/>
                <a:latin typeface="Nunito" pitchFamily="2" charset="77"/>
              </a:rPr>
            </a:br>
            <a:endParaRPr lang="en-US" dirty="0"/>
          </a:p>
        </p:txBody>
      </p:sp>
      <p:sp>
        <p:nvSpPr>
          <p:cNvPr id="3" name="Content Placeholder 2">
            <a:extLst>
              <a:ext uri="{FF2B5EF4-FFF2-40B4-BE49-F238E27FC236}">
                <a16:creationId xmlns:a16="http://schemas.microsoft.com/office/drawing/2014/main" id="{5644C49B-78E7-0A46-9791-DA00982892B2}"/>
              </a:ext>
            </a:extLst>
          </p:cNvPr>
          <p:cNvSpPr>
            <a:spLocks noGrp="1"/>
          </p:cNvSpPr>
          <p:nvPr>
            <p:ph idx="1"/>
          </p:nvPr>
        </p:nvSpPr>
        <p:spPr/>
        <p:txBody>
          <a:bodyPr>
            <a:normAutofit fontScale="92500" lnSpcReduction="20000"/>
          </a:bodyPr>
          <a:lstStyle/>
          <a:p>
            <a:pPr marL="0" indent="0" algn="just" rtl="0" fontAlgn="base">
              <a:buNone/>
            </a:pPr>
            <a:endParaRPr lang="en-IN" b="0" i="0" u="none" strike="noStrike" dirty="0">
              <a:solidFill>
                <a:srgbClr val="273239"/>
              </a:solidFill>
              <a:effectLst/>
              <a:latin typeface="Nunito" pitchFamily="2" charset="77"/>
            </a:endParaRPr>
          </a:p>
          <a:p>
            <a:pPr algn="just" rtl="0" fontAlgn="base"/>
            <a:endParaRPr lang="en-IN" b="1" i="1" u="none" strike="noStrike" dirty="0">
              <a:solidFill>
                <a:srgbClr val="273239"/>
              </a:solidFill>
              <a:effectLst/>
              <a:latin typeface="Nunito" pitchFamily="2" charset="77"/>
            </a:endParaRPr>
          </a:p>
          <a:p>
            <a:pPr algn="just" rtl="0" fontAlgn="base"/>
            <a:endParaRPr lang="en-IN" b="0" i="0" u="none" strike="noStrike" dirty="0">
              <a:solidFill>
                <a:srgbClr val="273239"/>
              </a:solidFill>
              <a:effectLst/>
              <a:latin typeface="Nunito" pitchFamily="2" charset="77"/>
            </a:endParaRPr>
          </a:p>
          <a:p>
            <a:pPr algn="just" rtl="0" fontAlgn="base"/>
            <a:endParaRPr lang="en-IN" dirty="0">
              <a:solidFill>
                <a:srgbClr val="273239"/>
              </a:solidFill>
              <a:latin typeface="Nunito" pitchFamily="2" charset="77"/>
            </a:endParaRPr>
          </a:p>
          <a:p>
            <a:pPr algn="just" rtl="0" fontAlgn="base"/>
            <a:endParaRPr lang="en-IN" b="0" i="0" u="none" strike="noStrike" dirty="0">
              <a:solidFill>
                <a:srgbClr val="273239"/>
              </a:solidFill>
              <a:effectLst/>
              <a:latin typeface="Nunito" pitchFamily="2" charset="77"/>
            </a:endParaRPr>
          </a:p>
          <a:p>
            <a:pPr algn="just" rtl="0" fontAlgn="base"/>
            <a:endParaRPr lang="en-IN" b="0" i="0" u="none" strike="noStrike" dirty="0">
              <a:solidFill>
                <a:srgbClr val="273239"/>
              </a:solidFill>
              <a:effectLst/>
              <a:latin typeface="Nunito" pitchFamily="2" charset="77"/>
            </a:endParaRPr>
          </a:p>
          <a:p>
            <a:pPr algn="just" rtl="0" fontAlgn="base"/>
            <a:endParaRPr lang="en-IN" b="0" i="0" u="none" strike="noStrike" dirty="0">
              <a:solidFill>
                <a:srgbClr val="273239"/>
              </a:solidFill>
              <a:effectLst/>
              <a:latin typeface="Nunito" pitchFamily="2" charset="77"/>
            </a:endParaRPr>
          </a:p>
          <a:p>
            <a:pPr marL="0" indent="0" algn="just" rtl="0" fontAlgn="base">
              <a:buNone/>
            </a:pPr>
            <a:endParaRPr lang="en-IN" b="0" i="0" u="none" strike="noStrike" dirty="0">
              <a:solidFill>
                <a:srgbClr val="273239"/>
              </a:solidFill>
              <a:effectLst/>
              <a:latin typeface="Nunito" pitchFamily="2" charset="77"/>
            </a:endParaRPr>
          </a:p>
          <a:p>
            <a:pPr algn="just" rtl="0" fontAlgn="base"/>
            <a:endParaRPr lang="en-IN" dirty="0">
              <a:solidFill>
                <a:srgbClr val="273239"/>
              </a:solidFill>
              <a:latin typeface="Nunito" pitchFamily="2" charset="77"/>
            </a:endParaRPr>
          </a:p>
          <a:p>
            <a:pPr algn="just" rtl="0" fontAlgn="base"/>
            <a:r>
              <a:rPr lang="en-IN" b="0" i="0" u="none" strike="noStrike" dirty="0">
                <a:solidFill>
                  <a:srgbClr val="273239"/>
                </a:solidFill>
                <a:effectLst/>
                <a:latin typeface="Nunito" pitchFamily="2" charset="77"/>
              </a:rPr>
              <a:t>If the data processing is slowed down in IoT, the overall value of the data might be essentially reduced.</a:t>
            </a:r>
          </a:p>
          <a:p>
            <a:endParaRPr lang="en-US" dirty="0"/>
          </a:p>
        </p:txBody>
      </p:sp>
      <p:sp>
        <p:nvSpPr>
          <p:cNvPr id="4" name="Date Placeholder 3">
            <a:extLst>
              <a:ext uri="{FF2B5EF4-FFF2-40B4-BE49-F238E27FC236}">
                <a16:creationId xmlns:a16="http://schemas.microsoft.com/office/drawing/2014/main" id="{88744F76-8CCB-3242-B058-F6DD633A3701}"/>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A9807ED0-2DBD-0340-A957-E490A4A83D0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0085B4F-F08F-CD4D-8AAC-A6DDD42EA003}"/>
              </a:ext>
            </a:extLst>
          </p:cNvPr>
          <p:cNvSpPr>
            <a:spLocks noGrp="1"/>
          </p:cNvSpPr>
          <p:nvPr>
            <p:ph type="sldNum" sz="quarter" idx="12"/>
          </p:nvPr>
        </p:nvSpPr>
        <p:spPr/>
        <p:txBody>
          <a:bodyPr/>
          <a:lstStyle/>
          <a:p>
            <a:fld id="{6E91CC32-6A6B-4E2E-BBA1-6864F305DA26}" type="slidenum">
              <a:rPr lang="en-US" smtClean="0"/>
              <a:t>7</a:t>
            </a:fld>
            <a:endParaRPr lang="en-US"/>
          </a:p>
        </p:txBody>
      </p:sp>
      <p:graphicFrame>
        <p:nvGraphicFramePr>
          <p:cNvPr id="7" name="Table 7">
            <a:extLst>
              <a:ext uri="{FF2B5EF4-FFF2-40B4-BE49-F238E27FC236}">
                <a16:creationId xmlns:a16="http://schemas.microsoft.com/office/drawing/2014/main" id="{655F1E5B-BEF2-F64A-B260-2652C5B100E0}"/>
              </a:ext>
            </a:extLst>
          </p:cNvPr>
          <p:cNvGraphicFramePr>
            <a:graphicFrameLocks noGrp="1"/>
          </p:cNvGraphicFramePr>
          <p:nvPr>
            <p:extLst>
              <p:ext uri="{D42A27DB-BD31-4B8C-83A1-F6EECF244321}">
                <p14:modId xmlns:p14="http://schemas.microsoft.com/office/powerpoint/2010/main" val="4150741588"/>
              </p:ext>
            </p:extLst>
          </p:nvPr>
        </p:nvGraphicFramePr>
        <p:xfrm>
          <a:off x="1149178" y="1870074"/>
          <a:ext cx="9415850" cy="3308931"/>
        </p:xfrm>
        <a:graphic>
          <a:graphicData uri="http://schemas.openxmlformats.org/drawingml/2006/table">
            <a:tbl>
              <a:tblPr firstRow="1" bandRow="1">
                <a:tableStyleId>{5C22544A-7EE6-4342-B048-85BDC9FD1C3A}</a:tableStyleId>
              </a:tblPr>
              <a:tblGrid>
                <a:gridCol w="4707925">
                  <a:extLst>
                    <a:ext uri="{9D8B030D-6E8A-4147-A177-3AD203B41FA5}">
                      <a16:colId xmlns:a16="http://schemas.microsoft.com/office/drawing/2014/main" val="4194958917"/>
                    </a:ext>
                  </a:extLst>
                </a:gridCol>
                <a:gridCol w="4707925">
                  <a:extLst>
                    <a:ext uri="{9D8B030D-6E8A-4147-A177-3AD203B41FA5}">
                      <a16:colId xmlns:a16="http://schemas.microsoft.com/office/drawing/2014/main" val="196999872"/>
                    </a:ext>
                  </a:extLst>
                </a:gridCol>
              </a:tblGrid>
              <a:tr h="474291">
                <a:tc>
                  <a:txBody>
                    <a:bodyPr/>
                    <a:lstStyle/>
                    <a:p>
                      <a:r>
                        <a:rPr lang="en-IN" sz="2400" b="1" i="0" u="none" strike="noStrike" dirty="0">
                          <a:solidFill>
                            <a:schemeClr val="bg1"/>
                          </a:solidFill>
                          <a:effectLst/>
                          <a:latin typeface="Nunito" pitchFamily="2" charset="77"/>
                        </a:rPr>
                        <a:t>Traditional Data</a:t>
                      </a:r>
                      <a:br>
                        <a:rPr lang="en-IN" sz="2400" b="1" i="0" u="none" strike="noStrike" dirty="0">
                          <a:solidFill>
                            <a:schemeClr val="bg1"/>
                          </a:solidFill>
                          <a:effectLst/>
                          <a:latin typeface="Nunito" pitchFamily="2" charset="77"/>
                        </a:rPr>
                      </a:br>
                      <a:endParaRPr lang="en-US" sz="2400" dirty="0">
                        <a:solidFill>
                          <a:schemeClr val="bg1"/>
                        </a:solidFill>
                      </a:endParaRPr>
                    </a:p>
                  </a:txBody>
                  <a:tcPr/>
                </a:tc>
                <a:tc>
                  <a:txBody>
                    <a:bodyPr/>
                    <a:lstStyle/>
                    <a:p>
                      <a:r>
                        <a:rPr lang="en-US" sz="2400" dirty="0">
                          <a:solidFill>
                            <a:schemeClr val="bg1"/>
                          </a:solidFill>
                        </a:rPr>
                        <a:t>   IoT Data</a:t>
                      </a:r>
                    </a:p>
                  </a:txBody>
                  <a:tcPr/>
                </a:tc>
                <a:extLst>
                  <a:ext uri="{0D108BD9-81ED-4DB2-BD59-A6C34878D82A}">
                    <a16:rowId xmlns:a16="http://schemas.microsoft.com/office/drawing/2014/main" val="4006865244"/>
                  </a:ext>
                </a:extLst>
              </a:tr>
              <a:tr h="474291">
                <a:tc>
                  <a:txBody>
                    <a:bodyPr/>
                    <a:lstStyle/>
                    <a:p>
                      <a:r>
                        <a:rPr lang="en-IN" sz="2400" b="1" i="1" u="none" strike="noStrike" dirty="0">
                          <a:solidFill>
                            <a:srgbClr val="273239"/>
                          </a:solidFill>
                          <a:effectLst/>
                          <a:latin typeface="Nunito" pitchFamily="2" charset="77"/>
                        </a:rPr>
                        <a:t>created by human.</a:t>
                      </a:r>
                      <a:r>
                        <a:rPr lang="en-IN" sz="2400" b="0" i="0" u="none" strike="noStrike" dirty="0">
                          <a:solidFill>
                            <a:srgbClr val="273239"/>
                          </a:solidFill>
                          <a:effectLst/>
                          <a:latin typeface="Nunito" pitchFamily="2" charset="77"/>
                        </a:rPr>
                        <a:t> </a:t>
                      </a:r>
                      <a:endParaRPr lang="en-US" sz="2400" dirty="0"/>
                    </a:p>
                  </a:txBody>
                  <a:tcPr/>
                </a:tc>
                <a:tc>
                  <a:txBody>
                    <a:bodyPr/>
                    <a:lstStyle/>
                    <a:p>
                      <a:r>
                        <a:rPr lang="en-IN" sz="2400" b="1" i="1" u="none" strike="noStrike" dirty="0">
                          <a:solidFill>
                            <a:srgbClr val="273239"/>
                          </a:solidFill>
                          <a:effectLst/>
                          <a:latin typeface="Nunito" pitchFamily="2" charset="77"/>
                        </a:rPr>
                        <a:t>data is created by the machine</a:t>
                      </a:r>
                      <a:endParaRPr lang="en-US" sz="2400" dirty="0"/>
                    </a:p>
                  </a:txBody>
                  <a:tcPr/>
                </a:tc>
                <a:extLst>
                  <a:ext uri="{0D108BD9-81ED-4DB2-BD59-A6C34878D82A}">
                    <a16:rowId xmlns:a16="http://schemas.microsoft.com/office/drawing/2014/main" val="1591248747"/>
                  </a:ext>
                </a:extLst>
              </a:tr>
              <a:tr h="818638">
                <a:tc>
                  <a:txBody>
                    <a:bodyPr/>
                    <a:lstStyle/>
                    <a:p>
                      <a:r>
                        <a:rPr lang="en-IN" sz="2400" b="0" i="0" u="none" strike="noStrike" dirty="0">
                          <a:solidFill>
                            <a:srgbClr val="273239"/>
                          </a:solidFill>
                          <a:effectLst/>
                          <a:latin typeface="Nunito" pitchFamily="2" charset="77"/>
                        </a:rPr>
                        <a:t>Collecting and organized data is a straightforward process </a:t>
                      </a:r>
                      <a:endParaRPr lang="en-US" sz="2400" dirty="0"/>
                    </a:p>
                  </a:txBody>
                  <a:tcPr/>
                </a:tc>
                <a:tc>
                  <a:txBody>
                    <a:bodyPr/>
                    <a:lstStyle/>
                    <a:p>
                      <a:r>
                        <a:rPr lang="en-IN" sz="2400" b="0" i="0" u="none" strike="noStrike" dirty="0">
                          <a:solidFill>
                            <a:srgbClr val="273239"/>
                          </a:solidFill>
                          <a:effectLst/>
                          <a:latin typeface="Nunito" pitchFamily="2" charset="77"/>
                        </a:rPr>
                        <a:t>is continuously pushed and seems never-ending.</a:t>
                      </a:r>
                      <a:endParaRPr lang="en-US" sz="2400" dirty="0"/>
                    </a:p>
                  </a:txBody>
                  <a:tcPr/>
                </a:tc>
                <a:extLst>
                  <a:ext uri="{0D108BD9-81ED-4DB2-BD59-A6C34878D82A}">
                    <a16:rowId xmlns:a16="http://schemas.microsoft.com/office/drawing/2014/main" val="1564294821"/>
                  </a:ext>
                </a:extLst>
              </a:tr>
              <a:tr h="1169483">
                <a:tc>
                  <a:txBody>
                    <a:bodyPr/>
                    <a:lstStyle/>
                    <a:p>
                      <a:r>
                        <a:rPr lang="en-US" sz="2400" dirty="0"/>
                        <a:t>Data Analysis is initiated whenever required</a:t>
                      </a:r>
                    </a:p>
                  </a:txBody>
                  <a:tcPr/>
                </a:tc>
                <a:tc>
                  <a:txBody>
                    <a:bodyPr/>
                    <a:lstStyle/>
                    <a:p>
                      <a:r>
                        <a:rPr lang="en-IN" sz="2400" b="0" i="0" u="none" strike="noStrike" dirty="0">
                          <a:solidFill>
                            <a:srgbClr val="273239"/>
                          </a:solidFill>
                          <a:effectLst/>
                          <a:latin typeface="Nunito" pitchFamily="2" charset="77"/>
                        </a:rPr>
                        <a:t>continuous arriving data must be quickly </a:t>
                      </a:r>
                      <a:r>
                        <a:rPr lang="en-IN" sz="2400" b="0" i="0" u="none" strike="noStrike" dirty="0" err="1">
                          <a:solidFill>
                            <a:srgbClr val="273239"/>
                          </a:solidFill>
                          <a:effectLst/>
                          <a:latin typeface="Nunito" pitchFamily="2" charset="77"/>
                        </a:rPr>
                        <a:t>analyzed</a:t>
                      </a:r>
                      <a:r>
                        <a:rPr lang="en-IN" sz="2400" b="0" i="0" u="none" strike="noStrike" dirty="0">
                          <a:solidFill>
                            <a:srgbClr val="273239"/>
                          </a:solidFill>
                          <a:effectLst/>
                          <a:latin typeface="Nunito" pitchFamily="2" charset="77"/>
                        </a:rPr>
                        <a:t> and instant decisions must be taken</a:t>
                      </a:r>
                      <a:endParaRPr lang="en-US" sz="2400" dirty="0"/>
                    </a:p>
                  </a:txBody>
                  <a:tcPr/>
                </a:tc>
                <a:extLst>
                  <a:ext uri="{0D108BD9-81ED-4DB2-BD59-A6C34878D82A}">
                    <a16:rowId xmlns:a16="http://schemas.microsoft.com/office/drawing/2014/main" val="3674792837"/>
                  </a:ext>
                </a:extLst>
              </a:tr>
            </a:tbl>
          </a:graphicData>
        </a:graphic>
      </p:graphicFrame>
    </p:spTree>
    <p:extLst>
      <p:ext uri="{BB962C8B-B14F-4D97-AF65-F5344CB8AC3E}">
        <p14:creationId xmlns:p14="http://schemas.microsoft.com/office/powerpoint/2010/main" val="1582117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83BA-5043-214A-9093-1B1BA9E489E5}"/>
              </a:ext>
            </a:extLst>
          </p:cNvPr>
          <p:cNvSpPr>
            <a:spLocks noGrp="1"/>
          </p:cNvSpPr>
          <p:nvPr>
            <p:ph type="title"/>
          </p:nvPr>
        </p:nvSpPr>
        <p:spPr/>
        <p:txBody>
          <a:bodyPr/>
          <a:lstStyle/>
          <a:p>
            <a:r>
              <a:rPr lang="en-IN" b="1" i="0" u="none" strike="noStrike" dirty="0">
                <a:solidFill>
                  <a:srgbClr val="273239"/>
                </a:solidFill>
                <a:effectLst/>
                <a:latin typeface="Nunito" pitchFamily="2" charset="77"/>
              </a:rPr>
              <a:t>MQTT</a:t>
            </a:r>
            <a:endParaRPr lang="en-US" dirty="0"/>
          </a:p>
        </p:txBody>
      </p:sp>
      <p:sp>
        <p:nvSpPr>
          <p:cNvPr id="3" name="Content Placeholder 2">
            <a:extLst>
              <a:ext uri="{FF2B5EF4-FFF2-40B4-BE49-F238E27FC236}">
                <a16:creationId xmlns:a16="http://schemas.microsoft.com/office/drawing/2014/main" id="{3E8844DC-4CC7-D649-9A50-A128F087904E}"/>
              </a:ext>
            </a:extLst>
          </p:cNvPr>
          <p:cNvSpPr>
            <a:spLocks noGrp="1"/>
          </p:cNvSpPr>
          <p:nvPr>
            <p:ph idx="1"/>
          </p:nvPr>
        </p:nvSpPr>
        <p:spPr>
          <a:xfrm>
            <a:off x="838200" y="1409988"/>
            <a:ext cx="10515600" cy="4946361"/>
          </a:xfrm>
        </p:spPr>
        <p:txBody>
          <a:bodyPr/>
          <a:lstStyle/>
          <a:p>
            <a:pPr marL="0" indent="0">
              <a:buNone/>
            </a:pPr>
            <a:r>
              <a:rPr lang="en-IN" sz="1800" b="1" dirty="0">
                <a:effectLst/>
                <a:latin typeface="TimesNewRomanPS"/>
              </a:rPr>
              <a:t>Common use cases </a:t>
            </a:r>
            <a:endParaRPr lang="en-IN" sz="1200" dirty="0"/>
          </a:p>
          <a:p>
            <a:r>
              <a:rPr lang="en-IN" sz="1800" dirty="0">
                <a:effectLst/>
                <a:latin typeface="TimesNewRomanPSMT"/>
              </a:rPr>
              <a:t>Casino gambling devices </a:t>
            </a:r>
          </a:p>
          <a:p>
            <a:r>
              <a:rPr lang="en-IN" sz="1800" dirty="0">
                <a:effectLst/>
                <a:latin typeface="TimesNewRomanPSMT"/>
              </a:rPr>
              <a:t>Home healthcare</a:t>
            </a:r>
          </a:p>
          <a:p>
            <a:r>
              <a:rPr lang="en-IN" sz="1800" dirty="0">
                <a:effectLst/>
                <a:latin typeface="TimesNewRomanPSMT"/>
              </a:rPr>
              <a:t>Automotive telematics</a:t>
            </a:r>
          </a:p>
          <a:p>
            <a:r>
              <a:rPr lang="en-IN" sz="1800" dirty="0">
                <a:effectLst/>
                <a:latin typeface="TimesNewRomanPSMT"/>
              </a:rPr>
              <a:t>Oil and gas remote monitoring </a:t>
            </a:r>
          </a:p>
          <a:p>
            <a:r>
              <a:rPr lang="en-IN" sz="1800" dirty="0">
                <a:effectLst/>
                <a:latin typeface="TimesNewRomanPSMT"/>
              </a:rPr>
              <a:t>Inventory tracking </a:t>
            </a:r>
            <a:endParaRPr lang="en-IN" sz="1200" dirty="0"/>
          </a:p>
          <a:p>
            <a:r>
              <a:rPr lang="en-IN" sz="1800" dirty="0">
                <a:effectLst/>
                <a:latin typeface="TimesNewRomanPSMT"/>
              </a:rPr>
              <a:t>Cargo trailer tracking</a:t>
            </a:r>
          </a:p>
          <a:p>
            <a:r>
              <a:rPr lang="en-IN" sz="1800" dirty="0">
                <a:effectLst/>
                <a:latin typeface="TimesNewRomanPSMT"/>
              </a:rPr>
              <a:t> Monitoring of energy usage </a:t>
            </a:r>
            <a:endParaRPr lang="en-IN" sz="1200" dirty="0"/>
          </a:p>
          <a:p>
            <a:endParaRPr lang="en-IN" dirty="0"/>
          </a:p>
          <a:p>
            <a:endParaRPr lang="en-US" dirty="0"/>
          </a:p>
        </p:txBody>
      </p:sp>
      <p:sp>
        <p:nvSpPr>
          <p:cNvPr id="4" name="Date Placeholder 3">
            <a:extLst>
              <a:ext uri="{FF2B5EF4-FFF2-40B4-BE49-F238E27FC236}">
                <a16:creationId xmlns:a16="http://schemas.microsoft.com/office/drawing/2014/main" id="{ACA4131B-8EB0-0342-8517-9BBAE536A955}"/>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1D3BD8C8-BB5B-874F-8AA6-831F4FB6F89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110F908-083B-344D-934F-90CE510E6401}"/>
              </a:ext>
            </a:extLst>
          </p:cNvPr>
          <p:cNvSpPr>
            <a:spLocks noGrp="1"/>
          </p:cNvSpPr>
          <p:nvPr>
            <p:ph type="sldNum" sz="quarter" idx="12"/>
          </p:nvPr>
        </p:nvSpPr>
        <p:spPr/>
        <p:txBody>
          <a:bodyPr/>
          <a:lstStyle/>
          <a:p>
            <a:fld id="{6E91CC32-6A6B-4E2E-BBA1-6864F305DA26}" type="slidenum">
              <a:rPr lang="en-US" smtClean="0"/>
              <a:t>70</a:t>
            </a:fld>
            <a:endParaRPr lang="en-US"/>
          </a:p>
        </p:txBody>
      </p:sp>
    </p:spTree>
    <p:extLst>
      <p:ext uri="{BB962C8B-B14F-4D97-AF65-F5344CB8AC3E}">
        <p14:creationId xmlns:p14="http://schemas.microsoft.com/office/powerpoint/2010/main" val="3384656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58D0-E7FF-6D41-9EC1-F42C6F966DB1}"/>
              </a:ext>
            </a:extLst>
          </p:cNvPr>
          <p:cNvSpPr>
            <a:spLocks noGrp="1"/>
          </p:cNvSpPr>
          <p:nvPr>
            <p:ph type="title"/>
          </p:nvPr>
        </p:nvSpPr>
        <p:spPr/>
        <p:txBody>
          <a:bodyPr/>
          <a:lstStyle/>
          <a:p>
            <a:r>
              <a:rPr lang="en-IN" sz="4400" b="1" dirty="0">
                <a:effectLst/>
                <a:latin typeface="TimesNewRomanPS"/>
              </a:rPr>
              <a:t>Hyper-Text Transport Protocol (HTTP) </a:t>
            </a:r>
            <a:endParaRPr lang="en-US" dirty="0"/>
          </a:p>
        </p:txBody>
      </p:sp>
      <p:sp>
        <p:nvSpPr>
          <p:cNvPr id="3" name="Content Placeholder 2">
            <a:extLst>
              <a:ext uri="{FF2B5EF4-FFF2-40B4-BE49-F238E27FC236}">
                <a16:creationId xmlns:a16="http://schemas.microsoft.com/office/drawing/2014/main" id="{E3741616-5E00-B144-BD4E-9261FE81A454}"/>
              </a:ext>
            </a:extLst>
          </p:cNvPr>
          <p:cNvSpPr>
            <a:spLocks noGrp="1"/>
          </p:cNvSpPr>
          <p:nvPr>
            <p:ph idx="1"/>
          </p:nvPr>
        </p:nvSpPr>
        <p:spPr>
          <a:xfrm>
            <a:off x="838199" y="1825625"/>
            <a:ext cx="4351317" cy="3933907"/>
          </a:xfrm>
        </p:spPr>
        <p:txBody>
          <a:bodyPr>
            <a:noAutofit/>
          </a:bodyPr>
          <a:lstStyle/>
          <a:p>
            <a:pPr algn="just"/>
            <a:r>
              <a:rPr lang="en-IN" sz="2400" dirty="0">
                <a:effectLst/>
                <a:latin typeface="TimesNewRomanPSMT"/>
              </a:rPr>
              <a:t>Web pages use HTTP protocol to exchange data.</a:t>
            </a:r>
          </a:p>
          <a:p>
            <a:pPr algn="just"/>
            <a:endParaRPr lang="en-IN" sz="2400" dirty="0">
              <a:effectLst/>
              <a:latin typeface="TimesNewRomanPSMT"/>
            </a:endParaRPr>
          </a:p>
          <a:p>
            <a:pPr algn="just"/>
            <a:r>
              <a:rPr lang="en-IN" sz="2400" dirty="0">
                <a:effectLst/>
                <a:latin typeface="TimesNewRomanPSMT"/>
              </a:rPr>
              <a:t> HTTP is a character-based protocol.</a:t>
            </a:r>
          </a:p>
          <a:p>
            <a:pPr marL="0" indent="0" algn="just">
              <a:buNone/>
            </a:pPr>
            <a:r>
              <a:rPr lang="en-IN" sz="2400" dirty="0">
                <a:effectLst/>
                <a:latin typeface="TimesNewRomanPSMT"/>
              </a:rPr>
              <a:t> </a:t>
            </a:r>
          </a:p>
          <a:p>
            <a:pPr algn="just"/>
            <a:r>
              <a:rPr lang="en-IN" sz="2400" dirty="0">
                <a:effectLst/>
                <a:latin typeface="TimesNewRomanPSMT"/>
              </a:rPr>
              <a:t>It operates at the application layer and conforms to RESTful principles. </a:t>
            </a:r>
            <a:endParaRPr lang="en-US" sz="2400" dirty="0"/>
          </a:p>
        </p:txBody>
      </p:sp>
      <p:sp>
        <p:nvSpPr>
          <p:cNvPr id="4" name="Date Placeholder 3">
            <a:extLst>
              <a:ext uri="{FF2B5EF4-FFF2-40B4-BE49-F238E27FC236}">
                <a16:creationId xmlns:a16="http://schemas.microsoft.com/office/drawing/2014/main" id="{8251E7A2-01A8-3A45-A3AB-AA49A8B9FC80}"/>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F9FDBE81-BC9D-9C4A-845F-D84DED7FAC5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795CF-6BDC-9747-B11B-F1B4B077088F}"/>
              </a:ext>
            </a:extLst>
          </p:cNvPr>
          <p:cNvSpPr>
            <a:spLocks noGrp="1"/>
          </p:cNvSpPr>
          <p:nvPr>
            <p:ph type="sldNum" sz="quarter" idx="12"/>
          </p:nvPr>
        </p:nvSpPr>
        <p:spPr/>
        <p:txBody>
          <a:bodyPr/>
          <a:lstStyle/>
          <a:p>
            <a:fld id="{6E91CC32-6A6B-4E2E-BBA1-6864F305DA26}" type="slidenum">
              <a:rPr lang="en-US" smtClean="0"/>
              <a:t>71</a:t>
            </a:fld>
            <a:endParaRPr lang="en-US"/>
          </a:p>
        </p:txBody>
      </p:sp>
      <p:pic>
        <p:nvPicPr>
          <p:cNvPr id="7" name="Picture 6">
            <a:extLst>
              <a:ext uri="{FF2B5EF4-FFF2-40B4-BE49-F238E27FC236}">
                <a16:creationId xmlns:a16="http://schemas.microsoft.com/office/drawing/2014/main" id="{2EC3A0EA-F7E9-6F48-A4F0-18EA1421CC0A}"/>
              </a:ext>
            </a:extLst>
          </p:cNvPr>
          <p:cNvPicPr>
            <a:picLocks noChangeAspect="1"/>
          </p:cNvPicPr>
          <p:nvPr/>
        </p:nvPicPr>
        <p:blipFill>
          <a:blip r:embed="rId2"/>
          <a:stretch>
            <a:fillRect/>
          </a:stretch>
        </p:blipFill>
        <p:spPr>
          <a:xfrm>
            <a:off x="5291272" y="1549248"/>
            <a:ext cx="6638656" cy="4100346"/>
          </a:xfrm>
          <a:prstGeom prst="rect">
            <a:avLst/>
          </a:prstGeom>
        </p:spPr>
      </p:pic>
    </p:spTree>
    <p:extLst>
      <p:ext uri="{BB962C8B-B14F-4D97-AF65-F5344CB8AC3E}">
        <p14:creationId xmlns:p14="http://schemas.microsoft.com/office/powerpoint/2010/main" val="41329551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58D0-E7FF-6D41-9EC1-F42C6F966DB1}"/>
              </a:ext>
            </a:extLst>
          </p:cNvPr>
          <p:cNvSpPr>
            <a:spLocks noGrp="1"/>
          </p:cNvSpPr>
          <p:nvPr>
            <p:ph type="title"/>
          </p:nvPr>
        </p:nvSpPr>
        <p:spPr>
          <a:xfrm>
            <a:off x="732941" y="136526"/>
            <a:ext cx="10515600" cy="1118838"/>
          </a:xfrm>
        </p:spPr>
        <p:txBody>
          <a:bodyPr>
            <a:normAutofit fontScale="90000"/>
          </a:bodyPr>
          <a:lstStyle/>
          <a:p>
            <a:r>
              <a:rPr lang="en-IN" sz="4400" b="1" dirty="0">
                <a:effectLst/>
                <a:latin typeface="TimesNewRomanPS"/>
              </a:rPr>
              <a:t>Representational State Transfer (REST) principles </a:t>
            </a:r>
            <a:endParaRPr lang="en-IN" sz="4400" dirty="0"/>
          </a:p>
        </p:txBody>
      </p:sp>
      <p:sp>
        <p:nvSpPr>
          <p:cNvPr id="3" name="Content Placeholder 2">
            <a:extLst>
              <a:ext uri="{FF2B5EF4-FFF2-40B4-BE49-F238E27FC236}">
                <a16:creationId xmlns:a16="http://schemas.microsoft.com/office/drawing/2014/main" id="{E3741616-5E00-B144-BD4E-9261FE81A454}"/>
              </a:ext>
            </a:extLst>
          </p:cNvPr>
          <p:cNvSpPr>
            <a:spLocks noGrp="1"/>
          </p:cNvSpPr>
          <p:nvPr>
            <p:ph idx="1"/>
          </p:nvPr>
        </p:nvSpPr>
        <p:spPr>
          <a:xfrm>
            <a:off x="732941" y="1255364"/>
            <a:ext cx="10515600" cy="1999280"/>
          </a:xfrm>
        </p:spPr>
        <p:txBody>
          <a:bodyPr>
            <a:noAutofit/>
          </a:bodyPr>
          <a:lstStyle/>
          <a:p>
            <a:r>
              <a:rPr lang="en-IN" sz="2000" dirty="0">
                <a:effectLst/>
                <a:latin typeface="TimesNewRomanPSMT"/>
              </a:rPr>
              <a:t>REST allows internet-enabled devices to inter-operate with each other using a uniform </a:t>
            </a:r>
            <a:r>
              <a:rPr lang="en-IN" sz="2000" b="1" dirty="0">
                <a:effectLst/>
                <a:latin typeface="TimesNewRomanPS"/>
              </a:rPr>
              <a:t>Application Programming Interface </a:t>
            </a:r>
            <a:r>
              <a:rPr lang="en-IN" sz="2000" dirty="0">
                <a:effectLst/>
                <a:latin typeface="TimesNewRomanPSMT"/>
              </a:rPr>
              <a:t>(</a:t>
            </a:r>
            <a:r>
              <a:rPr lang="en-IN" sz="2000" b="1" dirty="0">
                <a:effectLst/>
                <a:latin typeface="TimesNewRomanPS"/>
              </a:rPr>
              <a:t>API</a:t>
            </a:r>
            <a:r>
              <a:rPr lang="en-IN" sz="2000" dirty="0">
                <a:effectLst/>
                <a:latin typeface="TimesNewRomanPSMT"/>
              </a:rPr>
              <a:t>). </a:t>
            </a:r>
          </a:p>
          <a:p>
            <a:r>
              <a:rPr lang="en-IN" sz="2000" dirty="0">
                <a:effectLst/>
                <a:latin typeface="TimesNewRomanPSMT"/>
              </a:rPr>
              <a:t>A device or server that complies to this is called RESTful. It assumes interactions are client/server-based and are stateless. </a:t>
            </a:r>
          </a:p>
          <a:p>
            <a:r>
              <a:rPr lang="en-IN" sz="2000" dirty="0">
                <a:effectLst/>
                <a:latin typeface="TimesNewRomanPSMT"/>
              </a:rPr>
              <a:t>The following table shows the key commands supported by the HTTP REST API Interface: </a:t>
            </a:r>
            <a:endParaRPr lang="en-IN" sz="2000" dirty="0"/>
          </a:p>
        </p:txBody>
      </p:sp>
      <p:sp>
        <p:nvSpPr>
          <p:cNvPr id="4" name="Date Placeholder 3">
            <a:extLst>
              <a:ext uri="{FF2B5EF4-FFF2-40B4-BE49-F238E27FC236}">
                <a16:creationId xmlns:a16="http://schemas.microsoft.com/office/drawing/2014/main" id="{8251E7A2-01A8-3A45-A3AB-AA49A8B9FC80}"/>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F9FDBE81-BC9D-9C4A-845F-D84DED7FAC5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795CF-6BDC-9747-B11B-F1B4B077088F}"/>
              </a:ext>
            </a:extLst>
          </p:cNvPr>
          <p:cNvSpPr>
            <a:spLocks noGrp="1"/>
          </p:cNvSpPr>
          <p:nvPr>
            <p:ph type="sldNum" sz="quarter" idx="12"/>
          </p:nvPr>
        </p:nvSpPr>
        <p:spPr/>
        <p:txBody>
          <a:bodyPr/>
          <a:lstStyle/>
          <a:p>
            <a:fld id="{6E91CC32-6A6B-4E2E-BBA1-6864F305DA26}" type="slidenum">
              <a:rPr lang="en-US" smtClean="0"/>
              <a:t>72</a:t>
            </a:fld>
            <a:endParaRPr lang="en-US"/>
          </a:p>
        </p:txBody>
      </p:sp>
      <p:pic>
        <p:nvPicPr>
          <p:cNvPr id="8" name="Picture 7">
            <a:extLst>
              <a:ext uri="{FF2B5EF4-FFF2-40B4-BE49-F238E27FC236}">
                <a16:creationId xmlns:a16="http://schemas.microsoft.com/office/drawing/2014/main" id="{F7B7A6A2-890F-8A4E-A935-1C7DF5EE6A7E}"/>
              </a:ext>
            </a:extLst>
          </p:cNvPr>
          <p:cNvPicPr>
            <a:picLocks noChangeAspect="1"/>
          </p:cNvPicPr>
          <p:nvPr/>
        </p:nvPicPr>
        <p:blipFill>
          <a:blip r:embed="rId2"/>
          <a:stretch>
            <a:fillRect/>
          </a:stretch>
        </p:blipFill>
        <p:spPr>
          <a:xfrm>
            <a:off x="1531749" y="3115159"/>
            <a:ext cx="9128502" cy="3606316"/>
          </a:xfrm>
          <a:prstGeom prst="rect">
            <a:avLst/>
          </a:prstGeom>
        </p:spPr>
      </p:pic>
    </p:spTree>
    <p:extLst>
      <p:ext uri="{BB962C8B-B14F-4D97-AF65-F5344CB8AC3E}">
        <p14:creationId xmlns:p14="http://schemas.microsoft.com/office/powerpoint/2010/main" val="4020769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0838-71EF-7840-8B2A-7BED3F0759D1}"/>
              </a:ext>
            </a:extLst>
          </p:cNvPr>
          <p:cNvSpPr>
            <a:spLocks noGrp="1"/>
          </p:cNvSpPr>
          <p:nvPr>
            <p:ph type="title"/>
          </p:nvPr>
        </p:nvSpPr>
        <p:spPr/>
        <p:txBody>
          <a:bodyPr/>
          <a:lstStyle/>
          <a:p>
            <a:r>
              <a:rPr lang="en-IN" sz="4400" b="1" dirty="0">
                <a:effectLst/>
                <a:latin typeface="TimesNewRomanPS"/>
              </a:rPr>
              <a:t>HTTP and IoT </a:t>
            </a:r>
            <a:endParaRPr lang="en-US" dirty="0"/>
          </a:p>
        </p:txBody>
      </p:sp>
      <p:sp>
        <p:nvSpPr>
          <p:cNvPr id="3" name="Content Placeholder 2">
            <a:extLst>
              <a:ext uri="{FF2B5EF4-FFF2-40B4-BE49-F238E27FC236}">
                <a16:creationId xmlns:a16="http://schemas.microsoft.com/office/drawing/2014/main" id="{B63412E6-C976-2E41-9877-111653AEB7A9}"/>
              </a:ext>
            </a:extLst>
          </p:cNvPr>
          <p:cNvSpPr>
            <a:spLocks noGrp="1"/>
          </p:cNvSpPr>
          <p:nvPr>
            <p:ph idx="1"/>
          </p:nvPr>
        </p:nvSpPr>
        <p:spPr>
          <a:xfrm>
            <a:off x="743198" y="1493116"/>
            <a:ext cx="10515600" cy="4351338"/>
          </a:xfrm>
        </p:spPr>
        <p:txBody>
          <a:bodyPr>
            <a:noAutofit/>
          </a:bodyPr>
          <a:lstStyle/>
          <a:p>
            <a:r>
              <a:rPr lang="en-IN" sz="2400" dirty="0">
                <a:effectLst/>
                <a:latin typeface="TimesNewRomanPSMT"/>
              </a:rPr>
              <a:t>In many cases, HTTP is not ideal for IoT applications. </a:t>
            </a:r>
          </a:p>
          <a:p>
            <a:r>
              <a:rPr lang="en-IN" sz="2400" dirty="0">
                <a:effectLst/>
                <a:latin typeface="TimesNewRomanPSMT"/>
              </a:rPr>
              <a:t>The latency is not predictable, and it often depends on polling to detect state changes. </a:t>
            </a:r>
          </a:p>
          <a:p>
            <a:r>
              <a:rPr lang="en-IN" sz="2400" dirty="0">
                <a:effectLst/>
                <a:latin typeface="TimesNewRomanPSMT"/>
              </a:rPr>
              <a:t>It is a text-based protocol, which means message size tends to be large. This adds power needs and complexity overhead, for IoT devices to communicate using it. </a:t>
            </a:r>
            <a:endParaRPr lang="en-IN" sz="2400" dirty="0"/>
          </a:p>
          <a:p>
            <a:r>
              <a:rPr lang="en-IN" sz="2400" dirty="0">
                <a:effectLst/>
                <a:latin typeface="TimesNewRomanPSMT"/>
              </a:rPr>
              <a:t>However, it is a mature standard and in wide use. This makes it an established and well supported interface. </a:t>
            </a:r>
            <a:endParaRPr lang="en-IN" sz="2400" dirty="0"/>
          </a:p>
          <a:p>
            <a:r>
              <a:rPr lang="en-IN" sz="2400" dirty="0">
                <a:effectLst/>
                <a:latin typeface="TimesNewRomanPSMT"/>
              </a:rPr>
              <a:t>Connections are established from a client device to a server device and remain open until the communication is completed. </a:t>
            </a:r>
          </a:p>
          <a:p>
            <a:r>
              <a:rPr lang="en-IN" sz="2400" dirty="0">
                <a:effectLst/>
                <a:latin typeface="TimesNewRomanPSMT"/>
              </a:rPr>
              <a:t>Delivery is guaranteed and data message receipts are acknowledged at every step of the process. </a:t>
            </a:r>
          </a:p>
          <a:p>
            <a:r>
              <a:rPr lang="en-IN" sz="2400" dirty="0">
                <a:effectLst/>
                <a:latin typeface="TimesNewRomanPSMT"/>
              </a:rPr>
              <a:t>It operates on top of TCP and is reliable. </a:t>
            </a:r>
            <a:endParaRPr lang="en-IN" sz="2400" dirty="0"/>
          </a:p>
          <a:p>
            <a:endParaRPr lang="en-US" sz="2400" dirty="0"/>
          </a:p>
        </p:txBody>
      </p:sp>
      <p:sp>
        <p:nvSpPr>
          <p:cNvPr id="4" name="Date Placeholder 3">
            <a:extLst>
              <a:ext uri="{FF2B5EF4-FFF2-40B4-BE49-F238E27FC236}">
                <a16:creationId xmlns:a16="http://schemas.microsoft.com/office/drawing/2014/main" id="{F5BCA224-69C4-934D-AF4F-2CD2C1F1622E}"/>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3603E08D-4928-1A4A-9D0D-6D2494C57268}"/>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9DB6D21-D06A-3346-8A6D-6AE7FC135C4E}"/>
              </a:ext>
            </a:extLst>
          </p:cNvPr>
          <p:cNvSpPr>
            <a:spLocks noGrp="1"/>
          </p:cNvSpPr>
          <p:nvPr>
            <p:ph type="sldNum" sz="quarter" idx="12"/>
          </p:nvPr>
        </p:nvSpPr>
        <p:spPr/>
        <p:txBody>
          <a:bodyPr/>
          <a:lstStyle/>
          <a:p>
            <a:fld id="{6E91CC32-6A6B-4E2E-BBA1-6864F305DA26}" type="slidenum">
              <a:rPr lang="en-US" smtClean="0"/>
              <a:t>73</a:t>
            </a:fld>
            <a:endParaRPr lang="en-US"/>
          </a:p>
        </p:txBody>
      </p:sp>
    </p:spTree>
    <p:extLst>
      <p:ext uri="{BB962C8B-B14F-4D97-AF65-F5344CB8AC3E}">
        <p14:creationId xmlns:p14="http://schemas.microsoft.com/office/powerpoint/2010/main" val="20027207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7AAE35-D5B0-704F-8CED-443F39A6E960}"/>
              </a:ext>
            </a:extLst>
          </p:cNvPr>
          <p:cNvSpPr>
            <a:spLocks noGrp="1"/>
          </p:cNvSpPr>
          <p:nvPr>
            <p:ph idx="1"/>
          </p:nvPr>
        </p:nvSpPr>
        <p:spPr>
          <a:xfrm>
            <a:off x="399803" y="291478"/>
            <a:ext cx="10953997" cy="2295113"/>
          </a:xfrm>
        </p:spPr>
        <p:txBody>
          <a:bodyPr>
            <a:noAutofit/>
          </a:bodyPr>
          <a:lstStyle/>
          <a:p>
            <a:pPr marL="0" indent="0">
              <a:buNone/>
            </a:pPr>
            <a:r>
              <a:rPr lang="en-IN" sz="2400" b="1" dirty="0">
                <a:effectLst/>
                <a:latin typeface="TimesNewRomanPS"/>
              </a:rPr>
              <a:t>Advantages of  HTTP </a:t>
            </a:r>
          </a:p>
          <a:p>
            <a:r>
              <a:rPr lang="en-IN" sz="2400" b="1" dirty="0">
                <a:effectLst/>
                <a:latin typeface="TimesNewRomanPS"/>
              </a:rPr>
              <a:t>Reliability</a:t>
            </a:r>
            <a:r>
              <a:rPr lang="en-IN" sz="2400" dirty="0">
                <a:effectLst/>
                <a:latin typeface="TimesNewRomanPSMT"/>
              </a:rPr>
              <a:t>: Message delivery is guaranteed and acknowledged.</a:t>
            </a:r>
            <a:br>
              <a:rPr lang="en-IN" sz="2400" dirty="0">
                <a:effectLst/>
                <a:latin typeface="TimesNewRomanPSMT"/>
              </a:rPr>
            </a:br>
            <a:endParaRPr lang="en-IN" sz="2400" dirty="0">
              <a:effectLst/>
              <a:latin typeface="TimesNewRomanPSMT"/>
            </a:endParaRPr>
          </a:p>
          <a:p>
            <a:r>
              <a:rPr lang="en-IN" sz="2400" b="1" dirty="0">
                <a:effectLst/>
                <a:latin typeface="TimesNewRomanPS"/>
              </a:rPr>
              <a:t>Ubiquity</a:t>
            </a:r>
            <a:r>
              <a:rPr lang="en-IN" sz="2400" dirty="0">
                <a:effectLst/>
                <a:latin typeface="TimesNewRomanPSMT"/>
              </a:rPr>
              <a:t>: HTTP is used all over the place and is very easy to implement.</a:t>
            </a:r>
            <a:br>
              <a:rPr lang="en-IN" sz="2400" dirty="0">
                <a:effectLst/>
                <a:latin typeface="TimesNewRomanPSMT"/>
              </a:rPr>
            </a:br>
            <a:endParaRPr lang="en-IN" sz="2400" dirty="0">
              <a:effectLst/>
              <a:latin typeface="TimesNewRomanPSMT"/>
            </a:endParaRPr>
          </a:p>
          <a:p>
            <a:r>
              <a:rPr lang="en-IN" sz="2400" b="1" dirty="0">
                <a:effectLst/>
                <a:latin typeface="TimesNewRomanPS"/>
              </a:rPr>
              <a:t>Ease of implementation</a:t>
            </a:r>
            <a:r>
              <a:rPr lang="en-IN" sz="2400" dirty="0">
                <a:effectLst/>
                <a:latin typeface="TimesNewRomanPSMT"/>
              </a:rPr>
              <a:t>: If you can connect to the internet, you can use HTTP anywhere in the world. No special hardware or software is required. </a:t>
            </a:r>
            <a:endParaRPr lang="en-IN" sz="2400" dirty="0"/>
          </a:p>
          <a:p>
            <a:endParaRPr lang="en-US" sz="2400" dirty="0"/>
          </a:p>
        </p:txBody>
      </p:sp>
      <p:sp>
        <p:nvSpPr>
          <p:cNvPr id="4" name="Date Placeholder 3">
            <a:extLst>
              <a:ext uri="{FF2B5EF4-FFF2-40B4-BE49-F238E27FC236}">
                <a16:creationId xmlns:a16="http://schemas.microsoft.com/office/drawing/2014/main" id="{C8FEB2FE-4F35-E54A-99CF-6C5344345DB4}"/>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BC79FF5D-49FE-4B4F-A32D-1C1DFDC54EA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263DF60-A591-674D-A757-FA01F9DAE898}"/>
              </a:ext>
            </a:extLst>
          </p:cNvPr>
          <p:cNvSpPr>
            <a:spLocks noGrp="1"/>
          </p:cNvSpPr>
          <p:nvPr>
            <p:ph type="sldNum" sz="quarter" idx="12"/>
          </p:nvPr>
        </p:nvSpPr>
        <p:spPr/>
        <p:txBody>
          <a:bodyPr/>
          <a:lstStyle/>
          <a:p>
            <a:fld id="{6E91CC32-6A6B-4E2E-BBA1-6864F305DA26}" type="slidenum">
              <a:rPr lang="en-US" smtClean="0"/>
              <a:t>74</a:t>
            </a:fld>
            <a:endParaRPr lang="en-US"/>
          </a:p>
        </p:txBody>
      </p:sp>
      <p:sp>
        <p:nvSpPr>
          <p:cNvPr id="10" name="TextBox 9">
            <a:extLst>
              <a:ext uri="{FF2B5EF4-FFF2-40B4-BE49-F238E27FC236}">
                <a16:creationId xmlns:a16="http://schemas.microsoft.com/office/drawing/2014/main" id="{5E05CB54-69A5-4746-94E2-79A11A07DEE0}"/>
              </a:ext>
            </a:extLst>
          </p:cNvPr>
          <p:cNvSpPr txBox="1"/>
          <p:nvPr/>
        </p:nvSpPr>
        <p:spPr>
          <a:xfrm>
            <a:off x="399803" y="3309362"/>
            <a:ext cx="11673444" cy="3046988"/>
          </a:xfrm>
          <a:prstGeom prst="rect">
            <a:avLst/>
          </a:prstGeom>
          <a:noFill/>
        </p:spPr>
        <p:txBody>
          <a:bodyPr wrap="square">
            <a:spAutoFit/>
          </a:bodyPr>
          <a:lstStyle/>
          <a:p>
            <a:r>
              <a:rPr lang="en-IN" sz="2400" b="1" dirty="0">
                <a:latin typeface="TimesNewRomanPS"/>
              </a:rPr>
              <a:t>Disa</a:t>
            </a:r>
            <a:r>
              <a:rPr lang="en-IN" sz="2400" b="1" dirty="0">
                <a:effectLst/>
                <a:latin typeface="TimesNewRomanPS"/>
              </a:rPr>
              <a:t>dvantages of  HTTP </a:t>
            </a:r>
          </a:p>
          <a:p>
            <a:endParaRPr lang="en-IN" sz="2400" b="1" dirty="0">
              <a:effectLst/>
              <a:latin typeface="TimesNewRomanPS"/>
            </a:endParaRPr>
          </a:p>
          <a:p>
            <a:pPr marL="342900" indent="-342900">
              <a:buFont typeface="Arial" panose="020B0604020202020204" pitchFamily="34" charset="0"/>
              <a:buChar char="•"/>
            </a:pPr>
            <a:r>
              <a:rPr lang="en-IN" sz="2400" b="1" dirty="0">
                <a:effectLst/>
                <a:latin typeface="TimesNewRomanPS"/>
              </a:rPr>
              <a:t>Higher power needs</a:t>
            </a:r>
            <a:r>
              <a:rPr lang="en-IN" sz="2400" dirty="0">
                <a:effectLst/>
                <a:latin typeface="TimesNewRomanPSMT"/>
              </a:rPr>
              <a:t>: Communications have frequent back and forth interactions, connections need to be sustained, and plain text results in larger message sizes. All of this requires more power to support.</a:t>
            </a:r>
            <a:br>
              <a:rPr lang="en-IN" sz="2400" dirty="0">
                <a:effectLst/>
                <a:latin typeface="TimesNewRomanPSMT"/>
              </a:rPr>
            </a:br>
            <a:endParaRPr lang="en-IN" sz="2400" dirty="0">
              <a:effectLst/>
              <a:latin typeface="TimesNewRomanPSMT"/>
            </a:endParaRPr>
          </a:p>
          <a:p>
            <a:pPr marL="342900" indent="-342900">
              <a:buFont typeface="Arial" panose="020B0604020202020204" pitchFamily="34" charset="0"/>
              <a:buChar char="•"/>
            </a:pPr>
            <a:r>
              <a:rPr lang="en-IN" sz="2400" b="1" dirty="0">
                <a:effectLst/>
                <a:latin typeface="TimesNewRomanPS"/>
              </a:rPr>
              <a:t>The IoT device complexity</a:t>
            </a:r>
            <a:r>
              <a:rPr lang="en-IN" sz="2400" dirty="0">
                <a:effectLst/>
                <a:latin typeface="TimesNewRomanPSMT"/>
              </a:rPr>
              <a:t>: The device needs enough memory and CPU power to support the TCP protocol and high level HTTP RESTful APIs. </a:t>
            </a:r>
            <a:endParaRPr lang="en-IN" sz="2400" dirty="0"/>
          </a:p>
        </p:txBody>
      </p:sp>
    </p:spTree>
    <p:extLst>
      <p:ext uri="{BB962C8B-B14F-4D97-AF65-F5344CB8AC3E}">
        <p14:creationId xmlns:p14="http://schemas.microsoft.com/office/powerpoint/2010/main" val="36960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D81C-AC09-564C-862B-B41AD7FE8D22}"/>
              </a:ext>
            </a:extLst>
          </p:cNvPr>
          <p:cNvSpPr>
            <a:spLocks noGrp="1"/>
          </p:cNvSpPr>
          <p:nvPr>
            <p:ph type="title"/>
          </p:nvPr>
        </p:nvSpPr>
        <p:spPr/>
        <p:txBody>
          <a:bodyPr/>
          <a:lstStyle/>
          <a:p>
            <a:r>
              <a:rPr lang="en-IN" sz="4400" b="1" dirty="0">
                <a:effectLst/>
                <a:latin typeface="TimesNewRomanPS"/>
              </a:rPr>
              <a:t>Constrained Application Protocol (CoAP) </a:t>
            </a:r>
            <a:endParaRPr lang="en-US" dirty="0"/>
          </a:p>
        </p:txBody>
      </p:sp>
      <p:sp>
        <p:nvSpPr>
          <p:cNvPr id="3" name="Content Placeholder 2">
            <a:extLst>
              <a:ext uri="{FF2B5EF4-FFF2-40B4-BE49-F238E27FC236}">
                <a16:creationId xmlns:a16="http://schemas.microsoft.com/office/drawing/2014/main" id="{3549B8D4-580C-F94D-939B-C1895A108F16}"/>
              </a:ext>
            </a:extLst>
          </p:cNvPr>
          <p:cNvSpPr>
            <a:spLocks noGrp="1"/>
          </p:cNvSpPr>
          <p:nvPr>
            <p:ph idx="1"/>
          </p:nvPr>
        </p:nvSpPr>
        <p:spPr>
          <a:xfrm>
            <a:off x="748145" y="1825624"/>
            <a:ext cx="4643251" cy="3625149"/>
          </a:xfrm>
        </p:spPr>
        <p:txBody>
          <a:bodyPr>
            <a:noAutofit/>
          </a:bodyPr>
          <a:lstStyle/>
          <a:p>
            <a:r>
              <a:rPr lang="en-IN" sz="2000" dirty="0">
                <a:effectLst/>
                <a:latin typeface="TimesNewRomanPSMT"/>
              </a:rPr>
              <a:t>CoAP is point-to-point communication over </a:t>
            </a:r>
            <a:r>
              <a:rPr lang="en-IN" sz="2000" b="1" dirty="0">
                <a:effectLst/>
                <a:latin typeface="TimesNewRomanPS"/>
              </a:rPr>
              <a:t>User Datagram Protocol </a:t>
            </a:r>
            <a:r>
              <a:rPr lang="en-IN" sz="2000" dirty="0">
                <a:effectLst/>
                <a:latin typeface="TimesNewRomanPSMT"/>
              </a:rPr>
              <a:t>(</a:t>
            </a:r>
            <a:r>
              <a:rPr lang="en-IN" sz="2000" b="1" dirty="0">
                <a:effectLst/>
                <a:latin typeface="TimesNewRomanPS"/>
              </a:rPr>
              <a:t>UDP</a:t>
            </a:r>
            <a:r>
              <a:rPr lang="en-IN" sz="2000" dirty="0">
                <a:effectLst/>
                <a:latin typeface="TimesNewRomanPSMT"/>
              </a:rPr>
              <a:t>).</a:t>
            </a:r>
          </a:p>
          <a:p>
            <a:r>
              <a:rPr lang="en-IN" sz="2000" dirty="0">
                <a:effectLst/>
                <a:latin typeface="TimesNewRomanPSMT"/>
              </a:rPr>
              <a:t> It has low overhead requirements and was specifically developed for low-power devices operating over the internet. </a:t>
            </a:r>
          </a:p>
          <a:p>
            <a:r>
              <a:rPr lang="en-IN" sz="2000" dirty="0">
                <a:effectLst/>
                <a:latin typeface="TimesNewRomanPSMT"/>
              </a:rPr>
              <a:t>It was designed to work on microcontrollers with as low as 10 KiB of RAM and needs only 100 KiB for the operating codes. </a:t>
            </a:r>
            <a:endParaRPr lang="en-IN" sz="2000" dirty="0"/>
          </a:p>
          <a:p>
            <a:endParaRPr lang="en-US" sz="2000" dirty="0"/>
          </a:p>
        </p:txBody>
      </p:sp>
      <p:sp>
        <p:nvSpPr>
          <p:cNvPr id="4" name="Date Placeholder 3">
            <a:extLst>
              <a:ext uri="{FF2B5EF4-FFF2-40B4-BE49-F238E27FC236}">
                <a16:creationId xmlns:a16="http://schemas.microsoft.com/office/drawing/2014/main" id="{C0A2C6B7-3042-624F-A355-E4AF7FA0EA7B}"/>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0C2B0095-8C77-D243-AF0F-BDBA6F6F570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74B6187-8B3E-7444-91D7-F8166ABC3769}"/>
              </a:ext>
            </a:extLst>
          </p:cNvPr>
          <p:cNvSpPr>
            <a:spLocks noGrp="1"/>
          </p:cNvSpPr>
          <p:nvPr>
            <p:ph type="sldNum" sz="quarter" idx="12"/>
          </p:nvPr>
        </p:nvSpPr>
        <p:spPr/>
        <p:txBody>
          <a:bodyPr/>
          <a:lstStyle/>
          <a:p>
            <a:fld id="{6E91CC32-6A6B-4E2E-BBA1-6864F305DA26}" type="slidenum">
              <a:rPr lang="en-US" smtClean="0"/>
              <a:t>75</a:t>
            </a:fld>
            <a:endParaRPr lang="en-US"/>
          </a:p>
        </p:txBody>
      </p:sp>
      <p:pic>
        <p:nvPicPr>
          <p:cNvPr id="7" name="Picture 6">
            <a:extLst>
              <a:ext uri="{FF2B5EF4-FFF2-40B4-BE49-F238E27FC236}">
                <a16:creationId xmlns:a16="http://schemas.microsoft.com/office/drawing/2014/main" id="{3450443A-0C38-9E4A-BB21-8D6E121ACEA8}"/>
              </a:ext>
            </a:extLst>
          </p:cNvPr>
          <p:cNvPicPr>
            <a:picLocks noChangeAspect="1"/>
          </p:cNvPicPr>
          <p:nvPr/>
        </p:nvPicPr>
        <p:blipFill>
          <a:blip r:embed="rId2"/>
          <a:stretch>
            <a:fillRect/>
          </a:stretch>
        </p:blipFill>
        <p:spPr>
          <a:xfrm>
            <a:off x="5594888" y="2033102"/>
            <a:ext cx="6463708" cy="3957586"/>
          </a:xfrm>
          <a:prstGeom prst="rect">
            <a:avLst/>
          </a:prstGeom>
        </p:spPr>
      </p:pic>
    </p:spTree>
    <p:extLst>
      <p:ext uri="{BB962C8B-B14F-4D97-AF65-F5344CB8AC3E}">
        <p14:creationId xmlns:p14="http://schemas.microsoft.com/office/powerpoint/2010/main" val="18119263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D81C-AC09-564C-862B-B41AD7FE8D22}"/>
              </a:ext>
            </a:extLst>
          </p:cNvPr>
          <p:cNvSpPr>
            <a:spLocks noGrp="1"/>
          </p:cNvSpPr>
          <p:nvPr>
            <p:ph type="title"/>
          </p:nvPr>
        </p:nvSpPr>
        <p:spPr/>
        <p:txBody>
          <a:bodyPr/>
          <a:lstStyle/>
          <a:p>
            <a:r>
              <a:rPr lang="en-IN" sz="4400" b="1" dirty="0">
                <a:effectLst/>
                <a:latin typeface="TimesNewRomanPS"/>
              </a:rPr>
              <a:t>Constrained Application Protocol (CoAP) </a:t>
            </a:r>
            <a:endParaRPr lang="en-US" dirty="0"/>
          </a:p>
        </p:txBody>
      </p:sp>
      <p:sp>
        <p:nvSpPr>
          <p:cNvPr id="3" name="Content Placeholder 2">
            <a:extLst>
              <a:ext uri="{FF2B5EF4-FFF2-40B4-BE49-F238E27FC236}">
                <a16:creationId xmlns:a16="http://schemas.microsoft.com/office/drawing/2014/main" id="{3549B8D4-580C-F94D-939B-C1895A108F16}"/>
              </a:ext>
            </a:extLst>
          </p:cNvPr>
          <p:cNvSpPr>
            <a:spLocks noGrp="1"/>
          </p:cNvSpPr>
          <p:nvPr>
            <p:ph idx="1"/>
          </p:nvPr>
        </p:nvSpPr>
        <p:spPr>
          <a:xfrm>
            <a:off x="698664" y="1435122"/>
            <a:ext cx="11164785" cy="4380614"/>
          </a:xfrm>
        </p:spPr>
        <p:txBody>
          <a:bodyPr>
            <a:noAutofit/>
          </a:bodyPr>
          <a:lstStyle/>
          <a:p>
            <a:r>
              <a:rPr lang="en-IN" sz="1600" dirty="0">
                <a:effectLst/>
                <a:latin typeface="TimesNewRomanPSMT"/>
              </a:rPr>
              <a:t>CoAP was created by the </a:t>
            </a:r>
            <a:r>
              <a:rPr lang="en-IN" sz="1600" b="1" dirty="0">
                <a:effectLst/>
                <a:latin typeface="TimesNewRomanPS"/>
              </a:rPr>
              <a:t>Internet Engineering Task Force </a:t>
            </a:r>
            <a:r>
              <a:rPr lang="en-IN" sz="1600" dirty="0">
                <a:effectLst/>
                <a:latin typeface="TimesNewRomanPSMT"/>
              </a:rPr>
              <a:t>(</a:t>
            </a:r>
            <a:r>
              <a:rPr lang="en-IN" sz="1600" b="1" dirty="0">
                <a:effectLst/>
                <a:latin typeface="TimesNewRomanPS"/>
              </a:rPr>
              <a:t>IETF</a:t>
            </a:r>
            <a:r>
              <a:rPr lang="en-IN" sz="1600" dirty="0">
                <a:effectLst/>
                <a:latin typeface="TimesNewRomanPSMT"/>
              </a:rPr>
              <a:t>) to address the needs of power constrained IoT devices. It is also supported by the Eclipse foundation as an open standard. </a:t>
            </a:r>
            <a:endParaRPr lang="en-IN" sz="1600" dirty="0"/>
          </a:p>
          <a:p>
            <a:r>
              <a:rPr lang="en-IN" sz="1600" dirty="0">
                <a:effectLst/>
                <a:latin typeface="TimesNewRomanPSMT"/>
              </a:rPr>
              <a:t>CoAP follows a client/server architecture and is a one-to-one communication convention. It does allow for some multicast capabilities, which are early in development at the time of this writing. </a:t>
            </a:r>
            <a:endParaRPr lang="en-IN" sz="1600" dirty="0"/>
          </a:p>
          <a:p>
            <a:r>
              <a:rPr lang="en-IN" sz="1600" dirty="0">
                <a:effectLst/>
                <a:latin typeface="TimesNewRomanPSMT"/>
              </a:rPr>
              <a:t>CoAP is similar to HTTP in that it is a document transfer protocol and interoperates with the RESTful web. It is different from HTTP, in that it was designed for applications where networks are low- powered and often lossy. </a:t>
            </a:r>
            <a:endParaRPr lang="en-IN" sz="1600" dirty="0"/>
          </a:p>
          <a:p>
            <a:r>
              <a:rPr lang="en-IN" sz="1600" dirty="0">
                <a:effectLst/>
                <a:latin typeface="TimesNewRomanPSMT"/>
              </a:rPr>
              <a:t>CoAP operates on UDP protocol where data packets are much smaller than HTTP, which uses larger TCP packets. Clients and servers communicate without established connections. Information is transferred using self-contained datagrams. Datagrams are the core of the UDP protocol and each datagram contains all necessary information for routing without any reliance on previous exchanges between client and server. </a:t>
            </a:r>
            <a:endParaRPr lang="en-IN" sz="1600" dirty="0"/>
          </a:p>
          <a:p>
            <a:r>
              <a:rPr lang="en-IN" sz="1600" dirty="0">
                <a:effectLst/>
                <a:latin typeface="TimesNewRomanPSMT"/>
              </a:rPr>
              <a:t>It may help to think of a datagram like communicating with someone over mail (old school snail mail). The envelope has a delivery address and a return address and the payload would be the letter inside, but this is hidden from the mail man. You send regular letters to your cousin in Poland. She sends regular letters to you. </a:t>
            </a:r>
          </a:p>
          <a:p>
            <a:r>
              <a:rPr lang="en-IN" sz="1600" dirty="0">
                <a:effectLst/>
                <a:latin typeface="TimesNewRomanPSMT"/>
              </a:rPr>
              <a:t>You have no guarantee that all your letters will be delivered or delivered in the same order that you sent them. It is your responsibility, once letters are received, to open them up, put them in the right order, and figure out if there are any missing. If you find one to be missing, you would handle mailing your cousin to request a resend of it. </a:t>
            </a:r>
            <a:endParaRPr lang="en-IN" sz="1600" dirty="0"/>
          </a:p>
          <a:p>
            <a:r>
              <a:rPr lang="en-IN" sz="1600" dirty="0">
                <a:effectLst/>
                <a:latin typeface="TimesNewRomanPSMT"/>
              </a:rPr>
              <a:t>CoAP works in the same manner where the sending and receiving applications play the role of you and your cousin. Applications need to be programmed appropriately to handle the required level of delivery reliability.</a:t>
            </a:r>
            <a:endParaRPr lang="en-IN" sz="1600" dirty="0"/>
          </a:p>
        </p:txBody>
      </p:sp>
      <p:sp>
        <p:nvSpPr>
          <p:cNvPr id="4" name="Date Placeholder 3">
            <a:extLst>
              <a:ext uri="{FF2B5EF4-FFF2-40B4-BE49-F238E27FC236}">
                <a16:creationId xmlns:a16="http://schemas.microsoft.com/office/drawing/2014/main" id="{C0A2C6B7-3042-624F-A355-E4AF7FA0EA7B}"/>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0C2B0095-8C77-D243-AF0F-BDBA6F6F570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74B6187-8B3E-7444-91D7-F8166ABC3769}"/>
              </a:ext>
            </a:extLst>
          </p:cNvPr>
          <p:cNvSpPr>
            <a:spLocks noGrp="1"/>
          </p:cNvSpPr>
          <p:nvPr>
            <p:ph type="sldNum" sz="quarter" idx="12"/>
          </p:nvPr>
        </p:nvSpPr>
        <p:spPr/>
        <p:txBody>
          <a:bodyPr/>
          <a:lstStyle/>
          <a:p>
            <a:fld id="{6E91CC32-6A6B-4E2E-BBA1-6864F305DA26}" type="slidenum">
              <a:rPr lang="en-US" smtClean="0"/>
              <a:t>76</a:t>
            </a:fld>
            <a:endParaRPr lang="en-US"/>
          </a:p>
        </p:txBody>
      </p:sp>
    </p:spTree>
    <p:extLst>
      <p:ext uri="{BB962C8B-B14F-4D97-AF65-F5344CB8AC3E}">
        <p14:creationId xmlns:p14="http://schemas.microsoft.com/office/powerpoint/2010/main" val="39444749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E8DB-5007-A74A-96C9-998F1C1B815F}"/>
              </a:ext>
            </a:extLst>
          </p:cNvPr>
          <p:cNvSpPr>
            <a:spLocks noGrp="1"/>
          </p:cNvSpPr>
          <p:nvPr>
            <p:ph type="title"/>
          </p:nvPr>
        </p:nvSpPr>
        <p:spPr/>
        <p:txBody>
          <a:bodyPr/>
          <a:lstStyle/>
          <a:p>
            <a:r>
              <a:rPr lang="en-IN" sz="4400" b="1" dirty="0">
                <a:effectLst/>
                <a:latin typeface="TimesNewRomanPS"/>
              </a:rPr>
              <a:t>CoAP - Advantages</a:t>
            </a:r>
            <a:br>
              <a:rPr lang="en-IN" dirty="0"/>
            </a:br>
            <a:endParaRPr lang="en-US" dirty="0"/>
          </a:p>
        </p:txBody>
      </p:sp>
      <p:sp>
        <p:nvSpPr>
          <p:cNvPr id="3" name="Content Placeholder 2">
            <a:extLst>
              <a:ext uri="{FF2B5EF4-FFF2-40B4-BE49-F238E27FC236}">
                <a16:creationId xmlns:a16="http://schemas.microsoft.com/office/drawing/2014/main" id="{B5D80121-BAE1-7E40-94D5-7C72AD68F28F}"/>
              </a:ext>
            </a:extLst>
          </p:cNvPr>
          <p:cNvSpPr>
            <a:spLocks noGrp="1"/>
          </p:cNvSpPr>
          <p:nvPr>
            <p:ph idx="1"/>
          </p:nvPr>
        </p:nvSpPr>
        <p:spPr>
          <a:xfrm>
            <a:off x="838200" y="1246909"/>
            <a:ext cx="10515600" cy="4930054"/>
          </a:xfrm>
        </p:spPr>
        <p:txBody>
          <a:bodyPr>
            <a:noAutofit/>
          </a:bodyPr>
          <a:lstStyle/>
          <a:p>
            <a:r>
              <a:rPr lang="en-IN" sz="2000" b="1" dirty="0">
                <a:effectLst/>
                <a:latin typeface="TimesNewRomanPS"/>
              </a:rPr>
              <a:t>Reduced power requirements</a:t>
            </a:r>
            <a:r>
              <a:rPr lang="en-IN" sz="2000" dirty="0">
                <a:effectLst/>
                <a:latin typeface="TimesNewRomanPSMT"/>
              </a:rPr>
              <a:t>: It operates over UDP, which requires minimal overhead for communications. It also allows faster wake up times and extended sleepy states. Taken together, this means batteries last longer for IoT devices.</a:t>
            </a:r>
          </a:p>
          <a:p>
            <a:r>
              <a:rPr lang="en-IN" sz="2000" b="1" dirty="0">
                <a:effectLst/>
                <a:latin typeface="TimesNewRomanPS"/>
              </a:rPr>
              <a:t>Smaller packet size</a:t>
            </a:r>
            <a:r>
              <a:rPr lang="en-IN" sz="2000" dirty="0">
                <a:effectLst/>
                <a:latin typeface="TimesNewRomanPSMT"/>
              </a:rPr>
              <a:t>: Another advantage of UDP is small packet sizes. This leads to faster communication cycles. Again, this allows batteries to last longer. </a:t>
            </a:r>
            <a:endParaRPr lang="en-IN" sz="2000" dirty="0"/>
          </a:p>
          <a:p>
            <a:r>
              <a:rPr lang="en-IN" sz="2000" b="1" dirty="0">
                <a:effectLst/>
                <a:latin typeface="TimesNewRomanPS"/>
              </a:rPr>
              <a:t>Security</a:t>
            </a:r>
            <a:r>
              <a:rPr lang="en-IN" sz="2000" dirty="0">
                <a:effectLst/>
                <a:latin typeface="TimesNewRomanPSMT"/>
              </a:rPr>
              <a:t>: Like MQTT, this is on both the advantage and disadvantage lists. When </a:t>
            </a:r>
            <a:r>
              <a:rPr lang="en-IN" sz="2000" b="1" dirty="0">
                <a:effectLst/>
                <a:latin typeface="TimesNewRomanPS"/>
              </a:rPr>
              <a:t>Datagram Transport Layer Security </a:t>
            </a:r>
            <a:r>
              <a:rPr lang="en-IN" sz="2000" dirty="0">
                <a:effectLst/>
                <a:latin typeface="TimesNewRomanPSMT"/>
              </a:rPr>
              <a:t>(</a:t>
            </a:r>
            <a:r>
              <a:rPr lang="en-IN" sz="2000" b="1" dirty="0">
                <a:effectLst/>
                <a:latin typeface="TimesNewRomanPS"/>
              </a:rPr>
              <a:t>DTLS</a:t>
            </a:r>
            <a:r>
              <a:rPr lang="en-IN" sz="2000" dirty="0">
                <a:effectLst/>
                <a:latin typeface="TimesNewRomanPSMT"/>
              </a:rPr>
              <a:t>) is employed over UDP, communication is encrypted and secure. Even though there is some additional overhead required to implement this, you can and should use it. </a:t>
            </a:r>
            <a:endParaRPr lang="en-IN" sz="2000" dirty="0"/>
          </a:p>
          <a:p>
            <a:r>
              <a:rPr lang="en-IN" sz="2000" b="1" dirty="0">
                <a:effectLst/>
                <a:latin typeface="TimesNewRomanPS"/>
              </a:rPr>
              <a:t>Asynchronous communication option</a:t>
            </a:r>
            <a:r>
              <a:rPr lang="en-IN" sz="2000" dirty="0">
                <a:effectLst/>
                <a:latin typeface="TimesNewRomanPSMT"/>
              </a:rPr>
              <a:t>: Clients can request to observe a device by setting a flag. The server (IoT device) can then stream state changes to the client as they happen. Either side can cancel the observe request.</a:t>
            </a:r>
          </a:p>
          <a:p>
            <a:r>
              <a:rPr lang="en-IN" sz="2000" b="1" dirty="0">
                <a:effectLst/>
                <a:latin typeface="TimesNewRomanPS"/>
              </a:rPr>
              <a:t>IPv6 based</a:t>
            </a:r>
            <a:r>
              <a:rPr lang="en-IN" sz="2000" dirty="0">
                <a:effectLst/>
                <a:latin typeface="TimesNewRomanPSMT"/>
              </a:rPr>
              <a:t>: It was designed from the beginning to support IPv6. This also allows for a multicasting option. </a:t>
            </a:r>
            <a:endParaRPr lang="en-IN" sz="2000" dirty="0"/>
          </a:p>
          <a:p>
            <a:r>
              <a:rPr lang="en-IN" sz="2000" b="1" dirty="0">
                <a:effectLst/>
                <a:latin typeface="TimesNewRomanPS"/>
              </a:rPr>
              <a:t>Resource discovery</a:t>
            </a:r>
            <a:r>
              <a:rPr lang="en-IN" sz="2000" dirty="0">
                <a:effectLst/>
                <a:latin typeface="TimesNewRomanPSMT"/>
              </a:rPr>
              <a:t>: Servers can provide a list of resources and media types. The client can then review and discover what is available. </a:t>
            </a:r>
            <a:endParaRPr lang="en-IN" sz="2000" dirty="0"/>
          </a:p>
          <a:p>
            <a:endParaRPr lang="en-US" sz="2000" dirty="0"/>
          </a:p>
        </p:txBody>
      </p:sp>
      <p:sp>
        <p:nvSpPr>
          <p:cNvPr id="4" name="Date Placeholder 3">
            <a:extLst>
              <a:ext uri="{FF2B5EF4-FFF2-40B4-BE49-F238E27FC236}">
                <a16:creationId xmlns:a16="http://schemas.microsoft.com/office/drawing/2014/main" id="{6F436A81-3B0E-3A45-A5C5-E556B193C242}"/>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9AD5CB4-D232-DC41-99A8-F656D765DF2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D9E1A50-F4EE-3641-BF3B-372716F0020D}"/>
              </a:ext>
            </a:extLst>
          </p:cNvPr>
          <p:cNvSpPr>
            <a:spLocks noGrp="1"/>
          </p:cNvSpPr>
          <p:nvPr>
            <p:ph type="sldNum" sz="quarter" idx="12"/>
          </p:nvPr>
        </p:nvSpPr>
        <p:spPr/>
        <p:txBody>
          <a:bodyPr/>
          <a:lstStyle/>
          <a:p>
            <a:fld id="{6E91CC32-6A6B-4E2E-BBA1-6864F305DA26}" type="slidenum">
              <a:rPr lang="en-US" smtClean="0"/>
              <a:t>77</a:t>
            </a:fld>
            <a:endParaRPr lang="en-US"/>
          </a:p>
        </p:txBody>
      </p:sp>
    </p:spTree>
    <p:extLst>
      <p:ext uri="{BB962C8B-B14F-4D97-AF65-F5344CB8AC3E}">
        <p14:creationId xmlns:p14="http://schemas.microsoft.com/office/powerpoint/2010/main" val="3356337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E8DB-5007-A74A-96C9-998F1C1B815F}"/>
              </a:ext>
            </a:extLst>
          </p:cNvPr>
          <p:cNvSpPr>
            <a:spLocks noGrp="1"/>
          </p:cNvSpPr>
          <p:nvPr>
            <p:ph type="title"/>
          </p:nvPr>
        </p:nvSpPr>
        <p:spPr/>
        <p:txBody>
          <a:bodyPr/>
          <a:lstStyle/>
          <a:p>
            <a:r>
              <a:rPr lang="en-IN" sz="4400" b="1" dirty="0">
                <a:effectLst/>
                <a:latin typeface="TimesNewRomanPS"/>
              </a:rPr>
              <a:t>CoAP - Disadvantages</a:t>
            </a:r>
            <a:br>
              <a:rPr lang="en-IN" dirty="0"/>
            </a:br>
            <a:endParaRPr lang="en-US" dirty="0"/>
          </a:p>
        </p:txBody>
      </p:sp>
      <p:sp>
        <p:nvSpPr>
          <p:cNvPr id="3" name="Content Placeholder 2">
            <a:extLst>
              <a:ext uri="{FF2B5EF4-FFF2-40B4-BE49-F238E27FC236}">
                <a16:creationId xmlns:a16="http://schemas.microsoft.com/office/drawing/2014/main" id="{B5D80121-BAE1-7E40-94D5-7C72AD68F28F}"/>
              </a:ext>
            </a:extLst>
          </p:cNvPr>
          <p:cNvSpPr>
            <a:spLocks noGrp="1"/>
          </p:cNvSpPr>
          <p:nvPr>
            <p:ph idx="1"/>
          </p:nvPr>
        </p:nvSpPr>
        <p:spPr>
          <a:xfrm>
            <a:off x="683821" y="1243043"/>
            <a:ext cx="10515600" cy="4371914"/>
          </a:xfrm>
        </p:spPr>
        <p:txBody>
          <a:bodyPr>
            <a:noAutofit/>
          </a:bodyPr>
          <a:lstStyle/>
          <a:p>
            <a:r>
              <a:rPr lang="en-IN" sz="2400" b="1" dirty="0">
                <a:effectLst/>
                <a:latin typeface="TimesNewRomanPS"/>
              </a:rPr>
              <a:t>Message unreliability</a:t>
            </a:r>
            <a:r>
              <a:rPr lang="en-IN" sz="2400" dirty="0">
                <a:effectLst/>
                <a:latin typeface="TimesNewRomanPSMT"/>
              </a:rPr>
              <a:t>: UDP does not guarantee the delivery of datagrams. CoAP adds a method to request a confirmation acknowledgement to confirm the message was received. This does not verify that it was received in its entirety and decoded properly.</a:t>
            </a:r>
          </a:p>
          <a:p>
            <a:r>
              <a:rPr lang="en-IN" sz="2400" b="1" dirty="0">
                <a:effectLst/>
                <a:latin typeface="TimesNewRomanPS"/>
              </a:rPr>
              <a:t>Standards are still maturing</a:t>
            </a:r>
            <a:r>
              <a:rPr lang="en-IN" sz="2400" dirty="0">
                <a:effectLst/>
                <a:latin typeface="TimesNewRomanPSMT"/>
              </a:rPr>
              <a:t>: CoAP is still evolving, although there is a lot of market momentum behind it. It is likely to mature quickly as use becomes more widespread. </a:t>
            </a:r>
            <a:endParaRPr lang="en-IN" sz="2400" dirty="0"/>
          </a:p>
          <a:p>
            <a:r>
              <a:rPr lang="en-IN" sz="2400" b="1" dirty="0">
                <a:effectLst/>
                <a:latin typeface="TimesNewRomanPS"/>
              </a:rPr>
              <a:t>NAT issues</a:t>
            </a:r>
            <a:r>
              <a:rPr lang="en-IN" sz="2400" dirty="0">
                <a:effectLst/>
                <a:latin typeface="TimesNewRomanPSMT"/>
              </a:rPr>
              <a:t>: </a:t>
            </a:r>
            <a:r>
              <a:rPr lang="en-IN" sz="2400" b="1" dirty="0">
                <a:effectLst/>
                <a:latin typeface="TimesNewRomanPS"/>
              </a:rPr>
              <a:t>Network Address Translation </a:t>
            </a:r>
            <a:r>
              <a:rPr lang="en-IN" sz="2400" dirty="0">
                <a:effectLst/>
                <a:latin typeface="TimesNewRomanPSMT"/>
              </a:rPr>
              <a:t>(</a:t>
            </a:r>
            <a:r>
              <a:rPr lang="en-IN" sz="2400" b="1" dirty="0">
                <a:effectLst/>
                <a:latin typeface="TimesNewRomanPS"/>
              </a:rPr>
              <a:t>NAT</a:t>
            </a:r>
            <a:r>
              <a:rPr lang="en-IN" sz="2400" dirty="0">
                <a:effectLst/>
                <a:latin typeface="TimesNewRomanPSMT"/>
              </a:rPr>
              <a:t>) devices are commonly used in enterprise networks and cloud environments. CoAP can have problems communicating with devices behind a NAT since the IP can be dynamic over time.</a:t>
            </a:r>
            <a:br>
              <a:rPr lang="en-IN" sz="2400" dirty="0">
                <a:effectLst/>
                <a:latin typeface="TimesNewRomanPSMT"/>
              </a:rPr>
            </a:br>
            <a:endParaRPr lang="en-IN" sz="2400" dirty="0">
              <a:effectLst/>
              <a:latin typeface="TimesNewRomanPSMT"/>
            </a:endParaRPr>
          </a:p>
          <a:p>
            <a:r>
              <a:rPr lang="en-IN" sz="2400" b="1" dirty="0">
                <a:effectLst/>
                <a:latin typeface="TimesNewRomanPS"/>
              </a:rPr>
              <a:t>Security</a:t>
            </a:r>
            <a:r>
              <a:rPr lang="en-IN" sz="2400" dirty="0">
                <a:effectLst/>
                <a:latin typeface="TimesNewRomanPSMT"/>
              </a:rPr>
              <a:t>: Like MQTT, CoAP is unencrypted by default. This makes it natively unsecure and you need to take additional steps to make sure communication is not open to hackers. </a:t>
            </a:r>
            <a:endParaRPr lang="en-IN" sz="2400" dirty="0"/>
          </a:p>
          <a:p>
            <a:endParaRPr lang="en-US" sz="2400" dirty="0"/>
          </a:p>
        </p:txBody>
      </p:sp>
      <p:sp>
        <p:nvSpPr>
          <p:cNvPr id="4" name="Date Placeholder 3">
            <a:extLst>
              <a:ext uri="{FF2B5EF4-FFF2-40B4-BE49-F238E27FC236}">
                <a16:creationId xmlns:a16="http://schemas.microsoft.com/office/drawing/2014/main" id="{6F436A81-3B0E-3A45-A5C5-E556B193C242}"/>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89AD5CB4-D232-DC41-99A8-F656D765DF2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D9E1A50-F4EE-3641-BF3B-372716F0020D}"/>
              </a:ext>
            </a:extLst>
          </p:cNvPr>
          <p:cNvSpPr>
            <a:spLocks noGrp="1"/>
          </p:cNvSpPr>
          <p:nvPr>
            <p:ph type="sldNum" sz="quarter" idx="12"/>
          </p:nvPr>
        </p:nvSpPr>
        <p:spPr/>
        <p:txBody>
          <a:bodyPr/>
          <a:lstStyle/>
          <a:p>
            <a:fld id="{6E91CC32-6A6B-4E2E-BBA1-6864F305DA26}" type="slidenum">
              <a:rPr lang="en-US" smtClean="0"/>
              <a:t>78</a:t>
            </a:fld>
            <a:endParaRPr lang="en-US"/>
          </a:p>
        </p:txBody>
      </p:sp>
    </p:spTree>
    <p:extLst>
      <p:ext uri="{BB962C8B-B14F-4D97-AF65-F5344CB8AC3E}">
        <p14:creationId xmlns:p14="http://schemas.microsoft.com/office/powerpoint/2010/main" val="2920346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C0CD-C877-8B45-A9E6-2D7996F8F457}"/>
              </a:ext>
            </a:extLst>
          </p:cNvPr>
          <p:cNvSpPr>
            <a:spLocks noGrp="1"/>
          </p:cNvSpPr>
          <p:nvPr>
            <p:ph type="title"/>
          </p:nvPr>
        </p:nvSpPr>
        <p:spPr/>
        <p:txBody>
          <a:bodyPr>
            <a:normAutofit fontScale="90000"/>
          </a:bodyPr>
          <a:lstStyle/>
          <a:p>
            <a:br>
              <a:rPr lang="en-IN" b="1" i="0" u="none" strike="noStrike" dirty="0">
                <a:solidFill>
                  <a:srgbClr val="273239"/>
                </a:solidFill>
                <a:effectLst/>
                <a:latin typeface="Nunito" pitchFamily="2" charset="77"/>
              </a:rPr>
            </a:br>
            <a:r>
              <a:rPr lang="en-IN" b="1" i="0" u="none" strike="noStrike" dirty="0">
                <a:solidFill>
                  <a:srgbClr val="273239"/>
                </a:solidFill>
                <a:effectLst/>
                <a:latin typeface="Nunito" pitchFamily="2" charset="77"/>
              </a:rPr>
              <a:t>Data Science Techniques used in IoT applications:</a:t>
            </a:r>
            <a:br>
              <a:rPr lang="en-IN" b="1" i="0" u="none" strike="noStrike" dirty="0">
                <a:solidFill>
                  <a:srgbClr val="273239"/>
                </a:solidFill>
                <a:effectLst/>
                <a:latin typeface="Nunito" pitchFamily="2" charset="77"/>
              </a:rPr>
            </a:br>
            <a:endParaRPr lang="en-US" dirty="0"/>
          </a:p>
        </p:txBody>
      </p:sp>
      <p:sp>
        <p:nvSpPr>
          <p:cNvPr id="3" name="Content Placeholder 2">
            <a:extLst>
              <a:ext uri="{FF2B5EF4-FFF2-40B4-BE49-F238E27FC236}">
                <a16:creationId xmlns:a16="http://schemas.microsoft.com/office/drawing/2014/main" id="{60608432-4E43-6F49-942F-C8EE734E1BF4}"/>
              </a:ext>
            </a:extLst>
          </p:cNvPr>
          <p:cNvSpPr>
            <a:spLocks noGrp="1"/>
          </p:cNvSpPr>
          <p:nvPr>
            <p:ph idx="1"/>
          </p:nvPr>
        </p:nvSpPr>
        <p:spPr/>
        <p:txBody>
          <a:bodyPr>
            <a:normAutofit fontScale="85000" lnSpcReduction="20000"/>
          </a:bodyPr>
          <a:lstStyle/>
          <a:p>
            <a:pPr algn="l" fontAlgn="base">
              <a:buFont typeface="+mj-lt"/>
              <a:buAutoNum type="arabicPeriod"/>
            </a:pPr>
            <a:r>
              <a:rPr lang="en-IN" b="1" i="0" u="none" strike="noStrike" dirty="0">
                <a:solidFill>
                  <a:srgbClr val="C00000"/>
                </a:solidFill>
                <a:effectLst/>
                <a:latin typeface="Nunito" pitchFamily="2" charset="77"/>
              </a:rPr>
              <a:t>Cognitive Computing: </a:t>
            </a:r>
          </a:p>
          <a:p>
            <a:pPr marL="0" indent="0" algn="just" fontAlgn="base">
              <a:buNone/>
            </a:pPr>
            <a:r>
              <a:rPr lang="en-IN" b="0" i="0" strike="noStrike" dirty="0">
                <a:solidFill>
                  <a:srgbClr val="273239"/>
                </a:solidFill>
                <a:effectLst/>
                <a:latin typeface="Nunito" pitchFamily="2" charset="77"/>
              </a:rPr>
              <a:t>	Advanced techniques such as NLP</a:t>
            </a:r>
            <a:r>
              <a:rPr lang="en-IN" b="0" i="0" strike="noStrike" dirty="0">
                <a:solidFill>
                  <a:srgbClr val="EC4E20"/>
                </a:solidFill>
                <a:effectLst/>
                <a:latin typeface="Nunito" pitchFamily="2" charset="77"/>
                <a:hlinkClick r:id="rId2"/>
              </a:rPr>
              <a:t>,</a:t>
            </a:r>
            <a:r>
              <a:rPr lang="en-IN" b="0" i="0" strike="noStrike" dirty="0">
                <a:solidFill>
                  <a:srgbClr val="273239"/>
                </a:solidFill>
                <a:effectLst/>
                <a:latin typeface="Nunito" pitchFamily="2" charset="77"/>
              </a:rPr>
              <a:t> Pattern Matching and Machine Learning  can be used to gain meaningful insights from huge amounts of data which cannot be done using conventional methods.</a:t>
            </a:r>
          </a:p>
          <a:p>
            <a:pPr algn="just" fontAlgn="base">
              <a:buFont typeface="+mj-lt"/>
              <a:buAutoNum type="arabicPeriod" startAt="2"/>
            </a:pPr>
            <a:r>
              <a:rPr lang="en-IN" b="1" i="0" strike="noStrike" dirty="0">
                <a:solidFill>
                  <a:srgbClr val="C00000"/>
                </a:solidFill>
                <a:effectLst/>
                <a:latin typeface="Nunito" pitchFamily="2" charset="77"/>
              </a:rPr>
              <a:t>Real-Time Processing: </a:t>
            </a:r>
          </a:p>
          <a:p>
            <a:pPr marL="0" indent="0" algn="just" fontAlgn="base">
              <a:buNone/>
            </a:pPr>
            <a:r>
              <a:rPr lang="en-IN" b="1" i="0" strike="noStrike" dirty="0">
                <a:solidFill>
                  <a:srgbClr val="273239"/>
                </a:solidFill>
                <a:effectLst/>
                <a:latin typeface="Nunito" pitchFamily="2" charset="77"/>
              </a:rPr>
              <a:t>	</a:t>
            </a:r>
            <a:r>
              <a:rPr lang="en-IN" b="0" i="0" strike="noStrike" dirty="0">
                <a:solidFill>
                  <a:srgbClr val="273239"/>
                </a:solidFill>
                <a:effectLst/>
                <a:latin typeface="Nunito" pitchFamily="2" charset="77"/>
              </a:rPr>
              <a:t>The data coming from IoT devices is </a:t>
            </a:r>
            <a:r>
              <a:rPr lang="en-IN" b="0" i="0" strike="noStrike" dirty="0" err="1">
                <a:solidFill>
                  <a:srgbClr val="273239"/>
                </a:solidFill>
                <a:effectLst/>
                <a:latin typeface="Nunito" pitchFamily="2" charset="77"/>
              </a:rPr>
              <a:t>continous</a:t>
            </a:r>
            <a:r>
              <a:rPr lang="en-IN" b="0" i="0" strike="noStrike" dirty="0">
                <a:solidFill>
                  <a:srgbClr val="273239"/>
                </a:solidFill>
                <a:effectLst/>
                <a:latin typeface="Nunito" pitchFamily="2" charset="77"/>
              </a:rPr>
              <a:t> and non stop. The actions must be taken immediately based on the incoming data and a delay can cause huge loss and also a second or a minute is a huge thing.</a:t>
            </a:r>
          </a:p>
          <a:p>
            <a:pPr algn="just" fontAlgn="base">
              <a:buFont typeface="+mj-lt"/>
              <a:buAutoNum type="arabicPeriod" startAt="3"/>
            </a:pPr>
            <a:r>
              <a:rPr lang="en-IN" b="1" i="0" strike="noStrike" dirty="0">
                <a:solidFill>
                  <a:srgbClr val="C00000"/>
                </a:solidFill>
                <a:effectLst/>
                <a:latin typeface="Nunito" pitchFamily="2" charset="77"/>
              </a:rPr>
              <a:t>Deep Learning:</a:t>
            </a:r>
            <a:r>
              <a:rPr lang="en-IN" b="0" i="0" strike="noStrike" dirty="0">
                <a:solidFill>
                  <a:srgbClr val="C00000"/>
                </a:solidFill>
                <a:effectLst/>
                <a:latin typeface="Nunito" pitchFamily="2" charset="77"/>
              </a:rPr>
              <a:t> </a:t>
            </a:r>
          </a:p>
          <a:p>
            <a:pPr marL="0" indent="0" algn="just" fontAlgn="base">
              <a:buNone/>
            </a:pPr>
            <a:r>
              <a:rPr lang="en-IN" b="0" i="0" strike="noStrike" dirty="0">
                <a:solidFill>
                  <a:srgbClr val="273239"/>
                </a:solidFill>
                <a:effectLst/>
                <a:latin typeface="Nunito" pitchFamily="2" charset="77"/>
              </a:rPr>
              <a:t>	Various techniques of Deep Learning such as Neural Networks can be used to process unstructured data either in the form of </a:t>
            </a:r>
            <a:r>
              <a:rPr lang="en-IN" b="0" i="0" strike="noStrike" dirty="0" err="1">
                <a:solidFill>
                  <a:srgbClr val="273239"/>
                </a:solidFill>
                <a:effectLst/>
                <a:latin typeface="Nunito" pitchFamily="2" charset="77"/>
              </a:rPr>
              <a:t>text,image,audio</a:t>
            </a:r>
            <a:r>
              <a:rPr lang="en-IN" b="0" i="0" strike="noStrike" dirty="0">
                <a:solidFill>
                  <a:srgbClr val="273239"/>
                </a:solidFill>
                <a:effectLst/>
                <a:latin typeface="Nunito" pitchFamily="2" charset="77"/>
              </a:rPr>
              <a:t> or a </a:t>
            </a:r>
            <a:r>
              <a:rPr lang="en-IN" b="0" i="0" strike="noStrike" dirty="0" err="1">
                <a:solidFill>
                  <a:srgbClr val="273239"/>
                </a:solidFill>
                <a:effectLst/>
                <a:latin typeface="Nunito" pitchFamily="2" charset="77"/>
              </a:rPr>
              <a:t>video.Image</a:t>
            </a:r>
            <a:r>
              <a:rPr lang="en-IN" b="0" i="0" strike="noStrike" dirty="0">
                <a:solidFill>
                  <a:srgbClr val="273239"/>
                </a:solidFill>
                <a:effectLst/>
                <a:latin typeface="Nunito" pitchFamily="2" charset="77"/>
              </a:rPr>
              <a:t> Processing and Speech Processing, Natural Language Processing and Autonomous </a:t>
            </a:r>
            <a:r>
              <a:rPr lang="en-IN" b="0" i="0" strike="noStrike" dirty="0" err="1">
                <a:solidFill>
                  <a:srgbClr val="273239"/>
                </a:solidFill>
                <a:effectLst/>
                <a:latin typeface="Nunito" pitchFamily="2" charset="77"/>
              </a:rPr>
              <a:t>Decison</a:t>
            </a:r>
            <a:r>
              <a:rPr lang="en-IN" b="0" i="0" strike="noStrike" dirty="0">
                <a:solidFill>
                  <a:srgbClr val="273239"/>
                </a:solidFill>
                <a:effectLst/>
                <a:latin typeface="Nunito" pitchFamily="2" charset="77"/>
              </a:rPr>
              <a:t>-Making techniques can be utilized in IoT applications.</a:t>
            </a:r>
          </a:p>
          <a:p>
            <a:endParaRPr lang="en-US" dirty="0"/>
          </a:p>
        </p:txBody>
      </p:sp>
      <p:sp>
        <p:nvSpPr>
          <p:cNvPr id="4" name="Date Placeholder 3">
            <a:extLst>
              <a:ext uri="{FF2B5EF4-FFF2-40B4-BE49-F238E27FC236}">
                <a16:creationId xmlns:a16="http://schemas.microsoft.com/office/drawing/2014/main" id="{79BA36ED-3824-9C4E-B6D1-90A44729D19C}"/>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92AF67D1-1592-D64F-A5A5-AD5851AB229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9295D9D-B1BD-8F44-92F2-0755F3046090}"/>
              </a:ext>
            </a:extLst>
          </p:cNvPr>
          <p:cNvSpPr>
            <a:spLocks noGrp="1"/>
          </p:cNvSpPr>
          <p:nvPr>
            <p:ph type="sldNum" sz="quarter" idx="12"/>
          </p:nvPr>
        </p:nvSpPr>
        <p:spPr/>
        <p:txBody>
          <a:bodyPr/>
          <a:lstStyle/>
          <a:p>
            <a:fld id="{6E91CC32-6A6B-4E2E-BBA1-6864F305DA26}" type="slidenum">
              <a:rPr lang="en-US" smtClean="0"/>
              <a:t>8</a:t>
            </a:fld>
            <a:endParaRPr lang="en-US"/>
          </a:p>
        </p:txBody>
      </p:sp>
    </p:spTree>
    <p:extLst>
      <p:ext uri="{BB962C8B-B14F-4D97-AF65-F5344CB8AC3E}">
        <p14:creationId xmlns:p14="http://schemas.microsoft.com/office/powerpoint/2010/main" val="111477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C0CD-C877-8B45-A9E6-2D7996F8F457}"/>
              </a:ext>
            </a:extLst>
          </p:cNvPr>
          <p:cNvSpPr>
            <a:spLocks noGrp="1"/>
          </p:cNvSpPr>
          <p:nvPr>
            <p:ph type="title"/>
          </p:nvPr>
        </p:nvSpPr>
        <p:spPr/>
        <p:txBody>
          <a:bodyPr>
            <a:normAutofit fontScale="90000"/>
          </a:bodyPr>
          <a:lstStyle/>
          <a:p>
            <a:br>
              <a:rPr lang="en-IN" b="1" i="0" u="none" strike="noStrike" dirty="0">
                <a:solidFill>
                  <a:srgbClr val="273239"/>
                </a:solidFill>
                <a:effectLst/>
                <a:latin typeface="Nunito" pitchFamily="2" charset="77"/>
              </a:rPr>
            </a:br>
            <a:r>
              <a:rPr lang="en-IN" b="1" i="0" u="none" strike="noStrike" dirty="0">
                <a:solidFill>
                  <a:srgbClr val="273239"/>
                </a:solidFill>
                <a:effectLst/>
                <a:latin typeface="Nunito" pitchFamily="2" charset="77"/>
              </a:rPr>
              <a:t>Data Science Techniques used in IoT applications:</a:t>
            </a:r>
            <a:br>
              <a:rPr lang="en-IN" b="1" i="0" u="none" strike="noStrike" dirty="0">
                <a:solidFill>
                  <a:srgbClr val="273239"/>
                </a:solidFill>
                <a:effectLst/>
                <a:latin typeface="Nunito" pitchFamily="2" charset="77"/>
              </a:rPr>
            </a:br>
            <a:endParaRPr lang="en-US" dirty="0"/>
          </a:p>
        </p:txBody>
      </p:sp>
      <p:sp>
        <p:nvSpPr>
          <p:cNvPr id="3" name="Content Placeholder 2">
            <a:extLst>
              <a:ext uri="{FF2B5EF4-FFF2-40B4-BE49-F238E27FC236}">
                <a16:creationId xmlns:a16="http://schemas.microsoft.com/office/drawing/2014/main" id="{60608432-4E43-6F49-942F-C8EE734E1BF4}"/>
              </a:ext>
            </a:extLst>
          </p:cNvPr>
          <p:cNvSpPr>
            <a:spLocks noGrp="1"/>
          </p:cNvSpPr>
          <p:nvPr>
            <p:ph idx="1"/>
          </p:nvPr>
        </p:nvSpPr>
        <p:spPr/>
        <p:txBody>
          <a:bodyPr>
            <a:normAutofit lnSpcReduction="10000"/>
          </a:bodyPr>
          <a:lstStyle/>
          <a:p>
            <a:pPr algn="l" fontAlgn="base">
              <a:buFont typeface="+mj-lt"/>
              <a:buAutoNum type="arabicPeriod" startAt="4"/>
            </a:pPr>
            <a:r>
              <a:rPr lang="en-IN" b="1" i="0" u="none" strike="noStrike" dirty="0">
                <a:solidFill>
                  <a:srgbClr val="C00000"/>
                </a:solidFill>
                <a:effectLst/>
                <a:latin typeface="Nunito" pitchFamily="2" charset="77"/>
              </a:rPr>
              <a:t>Big Data Analysis: </a:t>
            </a:r>
          </a:p>
          <a:p>
            <a:pPr marL="0" indent="0" algn="l" fontAlgn="base">
              <a:buNone/>
            </a:pPr>
            <a:r>
              <a:rPr lang="en-IN" i="0" u="none" strike="noStrike" dirty="0">
                <a:solidFill>
                  <a:srgbClr val="273239"/>
                </a:solidFill>
                <a:effectLst/>
                <a:latin typeface="Nunito" pitchFamily="2" charset="77"/>
              </a:rPr>
              <a:t>	Big Data to a huge arrangement of data that </a:t>
            </a:r>
            <a:r>
              <a:rPr lang="en-IN" b="0" i="0" u="none" strike="noStrike" dirty="0">
                <a:solidFill>
                  <a:srgbClr val="273239"/>
                </a:solidFill>
                <a:effectLst/>
                <a:latin typeface="Nunito" pitchFamily="2" charset="77"/>
              </a:rPr>
              <a:t>no traditional management tool of data can deal with and permits admittance to huge data sets in real time. They can be used to gather insights from IoT data that would be very difficult to deal with traditional methods.</a:t>
            </a:r>
          </a:p>
          <a:p>
            <a:pPr algn="l" fontAlgn="base">
              <a:buFont typeface="+mj-lt"/>
              <a:buAutoNum type="arabicPeriod" startAt="5"/>
            </a:pPr>
            <a:r>
              <a:rPr lang="en-IN" b="1" i="0" u="none" strike="noStrike" dirty="0">
                <a:solidFill>
                  <a:srgbClr val="C00000"/>
                </a:solidFill>
                <a:effectLst/>
                <a:latin typeface="Nunito" pitchFamily="2" charset="77"/>
              </a:rPr>
              <a:t>Edge Computing: </a:t>
            </a:r>
            <a:endParaRPr lang="en-IN" b="0" i="0" u="sng" strike="noStrike" dirty="0">
              <a:solidFill>
                <a:srgbClr val="C00000"/>
              </a:solidFill>
              <a:effectLst/>
              <a:latin typeface="Nunito" pitchFamily="2" charset="77"/>
            </a:endParaRPr>
          </a:p>
          <a:p>
            <a:pPr marL="0" indent="0" algn="l" fontAlgn="base">
              <a:buNone/>
            </a:pPr>
            <a:r>
              <a:rPr lang="en-IN" u="sng" dirty="0">
                <a:solidFill>
                  <a:srgbClr val="EC4E20"/>
                </a:solidFill>
                <a:latin typeface="Nunito" pitchFamily="2" charset="77"/>
              </a:rPr>
              <a:t>	</a:t>
            </a:r>
            <a:r>
              <a:rPr lang="en-IN" b="0" i="0" u="none" strike="noStrike" dirty="0">
                <a:solidFill>
                  <a:srgbClr val="273239"/>
                </a:solidFill>
                <a:effectLst/>
                <a:latin typeface="Nunito" pitchFamily="2" charset="77"/>
              </a:rPr>
              <a:t>refers to processing or utilizing data at the edge of the network or closer to where its being generated which adds value to real-time processing in IoT applications. This also improves the response time and minimizes </a:t>
            </a:r>
            <a:r>
              <a:rPr lang="en-IN" b="0" i="0" u="none" strike="noStrike" dirty="0" err="1">
                <a:solidFill>
                  <a:srgbClr val="273239"/>
                </a:solidFill>
                <a:effectLst/>
                <a:latin typeface="Nunito" pitchFamily="2" charset="77"/>
              </a:rPr>
              <a:t>bandwith</a:t>
            </a:r>
            <a:r>
              <a:rPr lang="en-IN" b="0" i="0" u="none" strike="noStrike" dirty="0">
                <a:solidFill>
                  <a:srgbClr val="273239"/>
                </a:solidFill>
                <a:effectLst/>
                <a:latin typeface="Nunito" pitchFamily="2" charset="77"/>
              </a:rPr>
              <a:t>.</a:t>
            </a:r>
          </a:p>
          <a:p>
            <a:pPr marL="0" indent="0">
              <a:buNone/>
            </a:pPr>
            <a:endParaRPr lang="en-US" dirty="0"/>
          </a:p>
        </p:txBody>
      </p:sp>
      <p:sp>
        <p:nvSpPr>
          <p:cNvPr id="4" name="Date Placeholder 3">
            <a:extLst>
              <a:ext uri="{FF2B5EF4-FFF2-40B4-BE49-F238E27FC236}">
                <a16:creationId xmlns:a16="http://schemas.microsoft.com/office/drawing/2014/main" id="{79BA36ED-3824-9C4E-B6D1-90A44729D19C}"/>
              </a:ext>
            </a:extLst>
          </p:cNvPr>
          <p:cNvSpPr>
            <a:spLocks noGrp="1"/>
          </p:cNvSpPr>
          <p:nvPr>
            <p:ph type="dt" sz="half" idx="10"/>
          </p:nvPr>
        </p:nvSpPr>
        <p:spPr/>
        <p:txBody>
          <a:bodyPr/>
          <a:lstStyle/>
          <a:p>
            <a:fld id="{0F996519-E62D-4F8C-AE1E-36928EC7D15C}" type="datetime1">
              <a:rPr lang="en-US" smtClean="0"/>
              <a:t>9/26/2024</a:t>
            </a:fld>
            <a:endParaRPr lang="en-US"/>
          </a:p>
        </p:txBody>
      </p:sp>
      <p:sp>
        <p:nvSpPr>
          <p:cNvPr id="5" name="Footer Placeholder 4">
            <a:extLst>
              <a:ext uri="{FF2B5EF4-FFF2-40B4-BE49-F238E27FC236}">
                <a16:creationId xmlns:a16="http://schemas.microsoft.com/office/drawing/2014/main" id="{92AF67D1-1592-D64F-A5A5-AD5851AB229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9295D9D-B1BD-8F44-92F2-0755F3046090}"/>
              </a:ext>
            </a:extLst>
          </p:cNvPr>
          <p:cNvSpPr>
            <a:spLocks noGrp="1"/>
          </p:cNvSpPr>
          <p:nvPr>
            <p:ph type="sldNum" sz="quarter" idx="12"/>
          </p:nvPr>
        </p:nvSpPr>
        <p:spPr/>
        <p:txBody>
          <a:bodyPr/>
          <a:lstStyle/>
          <a:p>
            <a:fld id="{6E91CC32-6A6B-4E2E-BBA1-6864F305DA26}" type="slidenum">
              <a:rPr lang="en-US" smtClean="0"/>
              <a:t>9</a:t>
            </a:fld>
            <a:endParaRPr lang="en-US"/>
          </a:p>
        </p:txBody>
      </p:sp>
    </p:spTree>
    <p:extLst>
      <p:ext uri="{BB962C8B-B14F-4D97-AF65-F5344CB8AC3E}">
        <p14:creationId xmlns:p14="http://schemas.microsoft.com/office/powerpoint/2010/main" val="2967207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12207</TotalTime>
  <Words>10796</Words>
  <Application>Microsoft Office PowerPoint</Application>
  <PresentationFormat>Widescreen</PresentationFormat>
  <Paragraphs>745</Paragraphs>
  <Slides>78</Slides>
  <Notes>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78</vt:i4>
      </vt:variant>
    </vt:vector>
  </HeadingPairs>
  <TitlesOfParts>
    <vt:vector size="93" baseType="lpstr">
      <vt:lpstr>Aparajita</vt:lpstr>
      <vt:lpstr>Arial</vt:lpstr>
      <vt:lpstr>ArialNarrow</vt:lpstr>
      <vt:lpstr>Calibri</vt:lpstr>
      <vt:lpstr>Calibri Light</vt:lpstr>
      <vt:lpstr>Nunito</vt:lpstr>
      <vt:lpstr>Poppins</vt:lpstr>
      <vt:lpstr>Raleway</vt:lpstr>
      <vt:lpstr>Source Sans 3</vt:lpstr>
      <vt:lpstr>TimesNewRomanPS</vt:lpstr>
      <vt:lpstr>TimesNewRomanPSMT</vt:lpstr>
      <vt:lpstr>var(--font-family-primary)</vt:lpstr>
      <vt:lpstr>var(--font-secondary)</vt:lpstr>
      <vt:lpstr>Office Theme</vt:lpstr>
      <vt:lpstr>Custom Design</vt:lpstr>
      <vt:lpstr>PowerPoint Presentation</vt:lpstr>
      <vt:lpstr> 21CSE429T  DATA SCIENCE FOR INTERNET OF THINGS  </vt:lpstr>
      <vt:lpstr> 21CSE429T  DATA SCIENCE FOR INTERNET OF THINGS  </vt:lpstr>
      <vt:lpstr> 21CSE429T  DATA SCIENCE FOR INTERNET OF THINGS  </vt:lpstr>
      <vt:lpstr> What is IoT? </vt:lpstr>
      <vt:lpstr> What is Data Science? </vt:lpstr>
      <vt:lpstr> Difference between Traditional Data and IoT Data </vt:lpstr>
      <vt:lpstr> Data Science Techniques used in IoT applications: </vt:lpstr>
      <vt:lpstr> Data Science Techniques used in IoT applications: </vt:lpstr>
      <vt:lpstr> IoT Applications Empowered by Data Science  </vt:lpstr>
      <vt:lpstr> IoT Applications Empowered by Data Science  </vt:lpstr>
      <vt:lpstr> Challenges of IoT Applications in Data Science </vt:lpstr>
      <vt:lpstr> Challenges of IoT Applications in Data Science </vt:lpstr>
      <vt:lpstr>What is IoT Analytics?</vt:lpstr>
      <vt:lpstr>Types of IoT Analytics</vt:lpstr>
      <vt:lpstr>Descriptive analytics on IoT data</vt:lpstr>
      <vt:lpstr>Diagnostic analytics on IoT data </vt:lpstr>
      <vt:lpstr>Predictive Analytics </vt:lpstr>
      <vt:lpstr>Prescriptive Analytics </vt:lpstr>
      <vt:lpstr>IoT Analytics</vt:lpstr>
      <vt:lpstr>IoT analytics challenges </vt:lpstr>
      <vt:lpstr>IoT analytics challenges </vt:lpstr>
      <vt:lpstr>IoT analytics challenges – Data Volume </vt:lpstr>
      <vt:lpstr>IoT analytics challenges </vt:lpstr>
      <vt:lpstr>IoT analytics challenges </vt:lpstr>
      <vt:lpstr>IoT analytics challenges </vt:lpstr>
      <vt:lpstr>IoT analytics challenges </vt:lpstr>
      <vt:lpstr>Analytics challenges </vt:lpstr>
      <vt:lpstr>IoT Devices and Networking Protocols </vt:lpstr>
      <vt:lpstr>IoT devices </vt:lpstr>
      <vt:lpstr>IoT devices </vt:lpstr>
      <vt:lpstr>Connectivity protocols </vt:lpstr>
      <vt:lpstr>Connectivity protocols  (when the available power is limited)  </vt:lpstr>
      <vt:lpstr>Bluetooth Low Energy (also called Bluetooth Smart) </vt:lpstr>
      <vt:lpstr>Logical Link Control and Adaptation Protocol (L2CAP)</vt:lpstr>
      <vt:lpstr>Bluetooth Low Energy (also called Bluetooth Smart) </vt:lpstr>
      <vt:lpstr>6LoWPAN  </vt:lpstr>
      <vt:lpstr>6LoWPAN  </vt:lpstr>
      <vt:lpstr>6LoWPAN  </vt:lpstr>
      <vt:lpstr>ZigBee </vt:lpstr>
      <vt:lpstr>ZigBee </vt:lpstr>
      <vt:lpstr>ZigBee </vt:lpstr>
      <vt:lpstr>ZigBee </vt:lpstr>
      <vt:lpstr>NFC </vt:lpstr>
      <vt:lpstr>NFC </vt:lpstr>
      <vt:lpstr>Sigfox </vt:lpstr>
      <vt:lpstr>Connectivity protocols  (when power is not a problem) </vt:lpstr>
      <vt:lpstr>Wi-Fi</vt:lpstr>
      <vt:lpstr>Wi-Fi</vt:lpstr>
      <vt:lpstr>Wi-Fi</vt:lpstr>
      <vt:lpstr>Cellular (4G/LTE) </vt:lpstr>
      <vt:lpstr>Cellular (4G/LTE) </vt:lpstr>
      <vt:lpstr>Cellular (4G/LTE) </vt:lpstr>
      <vt:lpstr>IoT networking data messaging protocols </vt:lpstr>
      <vt:lpstr>Message Queue Telemetry Transport (MQTT) </vt:lpstr>
      <vt:lpstr>Message Queue Telemetry Transport (MQTT) </vt:lpstr>
      <vt:lpstr>Message Queue Telemetry Transport (MQTT) </vt:lpstr>
      <vt:lpstr>Message Queue Telemetry Transport (MQTT) </vt:lpstr>
      <vt:lpstr>Working of MQTT</vt:lpstr>
      <vt:lpstr>Working of MQTT</vt:lpstr>
      <vt:lpstr>Message Queue Telemetry Transport (MQTT) </vt:lpstr>
      <vt:lpstr>Characterstics of MQTT</vt:lpstr>
      <vt:lpstr>Advantages of MQTT</vt:lpstr>
      <vt:lpstr>Disadvantages of MQTT</vt:lpstr>
      <vt:lpstr>QoS levels </vt:lpstr>
      <vt:lpstr>QoS 0 - Fire and forget – Minimal Level</vt:lpstr>
      <vt:lpstr>QoS 1 - Deliver once – Commonly Used</vt:lpstr>
      <vt:lpstr>QoS 2 - Deliver Exactly once </vt:lpstr>
      <vt:lpstr>MQTT</vt:lpstr>
      <vt:lpstr>MQTT</vt:lpstr>
      <vt:lpstr>Hyper-Text Transport Protocol (HTTP) </vt:lpstr>
      <vt:lpstr>Representational State Transfer (REST) principles </vt:lpstr>
      <vt:lpstr>HTTP and IoT </vt:lpstr>
      <vt:lpstr>PowerPoint Presentation</vt:lpstr>
      <vt:lpstr>Constrained Application Protocol (CoAP) </vt:lpstr>
      <vt:lpstr>Constrained Application Protocol (CoAP) </vt:lpstr>
      <vt:lpstr>CoAP - Advantages </vt:lpstr>
      <vt:lpstr>CoAP - Disadvantages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Lakshmi M 102688</dc:creator>
  <cp:lastModifiedBy>Aniruddha Ponnuri</cp:lastModifiedBy>
  <cp:revision>7</cp:revision>
  <dcterms:created xsi:type="dcterms:W3CDTF">2024-07-22T15:16:19Z</dcterms:created>
  <dcterms:modified xsi:type="dcterms:W3CDTF">2024-09-26T14:15:26Z</dcterms:modified>
</cp:coreProperties>
</file>